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146B851-9BD1-47CE-9AFD-C8EFCFB93CB1}">
          <p14:sldIdLst>
            <p14:sldId id="288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9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56990" y="2265679"/>
            <a:ext cx="4679315" cy="850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34439" y="3702050"/>
            <a:ext cx="9723120" cy="1855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EAEAEA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EAEAEA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EAEAEA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EAEAEA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67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6381750"/>
            <a:ext cx="12192000" cy="476250"/>
          </a:xfrm>
          <a:custGeom>
            <a:avLst/>
            <a:gdLst/>
            <a:ahLst/>
            <a:cxnLst/>
            <a:rect l="l" t="t" r="r" b="b"/>
            <a:pathLst>
              <a:path w="12192000" h="476250">
                <a:moveTo>
                  <a:pt x="0" y="476250"/>
                </a:moveTo>
                <a:lnTo>
                  <a:pt x="12192000" y="476250"/>
                </a:lnTo>
                <a:lnTo>
                  <a:pt x="12192000" y="0"/>
                </a:lnTo>
                <a:lnTo>
                  <a:pt x="0" y="0"/>
                </a:lnTo>
                <a:lnTo>
                  <a:pt x="0" y="476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0" y="469900"/>
            <a:ext cx="476250" cy="5911850"/>
          </a:xfrm>
          <a:custGeom>
            <a:avLst/>
            <a:gdLst/>
            <a:ahLst/>
            <a:cxnLst/>
            <a:rect l="l" t="t" r="r" b="b"/>
            <a:pathLst>
              <a:path w="476250" h="5911850">
                <a:moveTo>
                  <a:pt x="0" y="5911850"/>
                </a:moveTo>
                <a:lnTo>
                  <a:pt x="476250" y="5911850"/>
                </a:lnTo>
                <a:lnTo>
                  <a:pt x="476250" y="0"/>
                </a:lnTo>
                <a:lnTo>
                  <a:pt x="0" y="0"/>
                </a:lnTo>
                <a:lnTo>
                  <a:pt x="0" y="5911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11125200" y="0"/>
            <a:ext cx="1066800" cy="469900"/>
          </a:xfrm>
          <a:custGeom>
            <a:avLst/>
            <a:gdLst/>
            <a:ahLst/>
            <a:cxnLst/>
            <a:rect l="l" t="t" r="r" b="b"/>
            <a:pathLst>
              <a:path w="1066800" h="469900">
                <a:moveTo>
                  <a:pt x="0" y="469900"/>
                </a:moveTo>
                <a:lnTo>
                  <a:pt x="1066800" y="469900"/>
                </a:lnTo>
                <a:lnTo>
                  <a:pt x="1066800" y="0"/>
                </a:lnTo>
                <a:lnTo>
                  <a:pt x="0" y="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0439400" cy="469900"/>
          </a:xfrm>
          <a:custGeom>
            <a:avLst/>
            <a:gdLst/>
            <a:ahLst/>
            <a:cxnLst/>
            <a:rect l="l" t="t" r="r" b="b"/>
            <a:pathLst>
              <a:path w="10439400" h="469900">
                <a:moveTo>
                  <a:pt x="0" y="469900"/>
                </a:moveTo>
                <a:lnTo>
                  <a:pt x="10439400" y="469900"/>
                </a:lnTo>
                <a:lnTo>
                  <a:pt x="10439400" y="0"/>
                </a:lnTo>
                <a:lnTo>
                  <a:pt x="0" y="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1709400" y="469900"/>
            <a:ext cx="482600" cy="5911850"/>
          </a:xfrm>
          <a:custGeom>
            <a:avLst/>
            <a:gdLst/>
            <a:ahLst/>
            <a:cxnLst/>
            <a:rect l="l" t="t" r="r" b="b"/>
            <a:pathLst>
              <a:path w="482600" h="5911850">
                <a:moveTo>
                  <a:pt x="482600" y="0"/>
                </a:moveTo>
                <a:lnTo>
                  <a:pt x="0" y="0"/>
                </a:lnTo>
                <a:lnTo>
                  <a:pt x="0" y="5911850"/>
                </a:lnTo>
                <a:lnTo>
                  <a:pt x="482600" y="5911850"/>
                </a:lnTo>
                <a:lnTo>
                  <a:pt x="482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0391140" y="0"/>
            <a:ext cx="775970" cy="12141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10439400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0" y="1143000"/>
                </a:moveTo>
                <a:lnTo>
                  <a:pt x="685800" y="1143000"/>
                </a:lnTo>
                <a:lnTo>
                  <a:pt x="6858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B210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1069" y="2235200"/>
            <a:ext cx="10309860" cy="2499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EAEAEA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34439" y="2026920"/>
            <a:ext cx="9723120" cy="415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EAEAEA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.png"/><Relationship Id="rId7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10972800" cy="5663089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Association of Certified Fraud Examiners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Annual African Conference and Exhibition.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THEME: EXPOSING THE FRAUDSTER WITHIN.</a:t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HUMAN </a:t>
            </a:r>
            <a:r>
              <a:rPr lang="en-Z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ELEMENTS                                                        </a:t>
            </a: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 THEORY / CHARACTER DNA </a:t>
            </a:r>
            <a:r>
              <a:rPr lang="en-Z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                             </a:t>
            </a: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LAST MAPURANGA (DIP ACC, MIPI, ACFE, TSCM)</a:t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founder and senior partner of </a:t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234439" y="5486400"/>
            <a:ext cx="9723120" cy="830997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80C5399-8EF9-47C9-B75D-8B45BCC4BBA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80" y="5105400"/>
            <a:ext cx="3675032" cy="1379932"/>
          </a:xfrm>
          <a:prstGeom prst="rect">
            <a:avLst/>
          </a:prstGeom>
          <a:noFill/>
        </p:spPr>
      </p:pic>
      <p:sp>
        <p:nvSpPr>
          <p:cNvPr id="8" name="object 11"/>
          <p:cNvSpPr/>
          <p:nvPr/>
        </p:nvSpPr>
        <p:spPr>
          <a:xfrm>
            <a:off x="8763000" y="2686050"/>
            <a:ext cx="227584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26" name="Picture 2" descr="D:\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01" y="577516"/>
            <a:ext cx="524827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825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1680" y="2520950"/>
            <a:ext cx="111506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Character DNA/Character</a:t>
            </a:r>
            <a:r>
              <a:rPr sz="4800" spc="-80" dirty="0"/>
              <a:t> </a:t>
            </a:r>
            <a:r>
              <a:rPr sz="4800" spc="-5" dirty="0"/>
              <a:t>theory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741680" y="3246120"/>
            <a:ext cx="91719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EAEAEA"/>
                </a:solidFill>
                <a:latin typeface="DejaVu Sans"/>
                <a:cs typeface="DejaVu Sans"/>
              </a:rPr>
              <a:t>(Altitude </a:t>
            </a:r>
            <a:r>
              <a:rPr sz="4800" b="1" dirty="0">
                <a:solidFill>
                  <a:srgbClr val="EAEAEA"/>
                </a:solidFill>
                <a:latin typeface="DejaVu Sans"/>
                <a:cs typeface="DejaVu Sans"/>
              </a:rPr>
              <a:t>+ </a:t>
            </a:r>
            <a:r>
              <a:rPr sz="4800" b="1" spc="-5" dirty="0">
                <a:solidFill>
                  <a:srgbClr val="EAEAEA"/>
                </a:solidFill>
                <a:latin typeface="DejaVu Sans"/>
                <a:cs typeface="DejaVu Sans"/>
              </a:rPr>
              <a:t>Attitude)</a:t>
            </a:r>
            <a:r>
              <a:rPr sz="4800" b="1" spc="-8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800" b="1" spc="-10" dirty="0">
                <a:solidFill>
                  <a:srgbClr val="EAEAEA"/>
                </a:solidFill>
                <a:latin typeface="DejaVu Sans"/>
                <a:cs typeface="DejaVu Sans"/>
              </a:rPr>
              <a:t>Habit</a:t>
            </a:r>
            <a:endParaRPr sz="4800" dirty="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4439" y="4776470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6460" y="379729"/>
            <a:ext cx="3004819" cy="1262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228089" y="1151889"/>
            <a:ext cx="2327910" cy="1193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34439" y="551180"/>
            <a:ext cx="278828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u="heavy" spc="5" dirty="0">
                <a:uFill>
                  <a:solidFill>
                    <a:srgbClr val="EAEAEA"/>
                  </a:solidFill>
                </a:uFill>
              </a:rPr>
              <a:t>Altitude</a:t>
            </a:r>
            <a:r>
              <a:rPr sz="4400" spc="5" dirty="0"/>
              <a:t>: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1234439" y="1887219"/>
            <a:ext cx="9191625" cy="4057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55"/>
              </a:spcBef>
            </a:pP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4400" spc="-10" dirty="0">
                <a:solidFill>
                  <a:srgbClr val="EAEAEA"/>
                </a:solidFill>
                <a:latin typeface="DejaVu Sans"/>
                <a:cs typeface="DejaVu Sans"/>
              </a:rPr>
              <a:t>respect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to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a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human element  means the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feelings, </a:t>
            </a:r>
            <a:r>
              <a:rPr sz="4400" spc="-15" dirty="0">
                <a:solidFill>
                  <a:srgbClr val="EAEAEA"/>
                </a:solidFill>
                <a:latin typeface="DejaVu Sans"/>
                <a:cs typeface="DejaVu Sans"/>
              </a:rPr>
              <a:t>self-esteem, 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identity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one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feels by doing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a 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certain act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or by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associating  with a certain </a:t>
            </a:r>
            <a:r>
              <a:rPr sz="4450" spc="-35" dirty="0">
                <a:solidFill>
                  <a:srgbClr val="EAEAEA"/>
                </a:solidFill>
                <a:latin typeface="DejaVu Sans"/>
                <a:cs typeface="DejaVu Sans"/>
              </a:rPr>
              <a:t>group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or love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of  people.</a:t>
            </a:r>
            <a:endParaRPr sz="445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 rot="10800000">
            <a:off x="9852173" y="6052822"/>
            <a:ext cx="69479" cy="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779780"/>
            <a:ext cx="3042920" cy="1252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857250" y="1551939"/>
            <a:ext cx="2366010" cy="1193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861060" y="948689"/>
            <a:ext cx="11000105" cy="53936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1" u="heavy" spc="10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Attitude</a:t>
            </a:r>
            <a:r>
              <a:rPr sz="4400" b="1" spc="10" dirty="0">
                <a:solidFill>
                  <a:srgbClr val="EAEAEA"/>
                </a:solidFill>
                <a:latin typeface="DejaVu Sans"/>
                <a:cs typeface="DejaVu Sans"/>
              </a:rPr>
              <a:t>:</a:t>
            </a:r>
            <a:endParaRPr sz="4400" dirty="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550" dirty="0">
              <a:latin typeface="Times New Roman"/>
              <a:cs typeface="Times New Roman"/>
            </a:endParaRPr>
          </a:p>
          <a:p>
            <a:pPr marL="12700" marR="5080" indent="152400">
              <a:lnSpc>
                <a:spcPct val="99200"/>
              </a:lnSpc>
              <a:tabLst>
                <a:tab pos="893444" algn="l"/>
              </a:tabLst>
            </a:pP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is the </a:t>
            </a:r>
            <a:r>
              <a:rPr sz="4400" dirty="0">
                <a:solidFill>
                  <a:srgbClr val="EAEAEA"/>
                </a:solidFill>
                <a:latin typeface="DejaVu Sans"/>
                <a:cs typeface="DejaVu Sans"/>
              </a:rPr>
              <a:t>complex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mental state involving 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beliefs,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feelings, values and 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dispositions to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act 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a certain </a:t>
            </a:r>
            <a:r>
              <a:rPr sz="4450" spc="-170" dirty="0">
                <a:solidFill>
                  <a:srgbClr val="EAEAEA"/>
                </a:solidFill>
                <a:latin typeface="DejaVu Sans"/>
                <a:cs typeface="DejaVu Sans"/>
              </a:rPr>
              <a:t>way. </a:t>
            </a:r>
            <a:r>
              <a:rPr sz="4450" spc="-70" dirty="0">
                <a:solidFill>
                  <a:srgbClr val="EAEAEA"/>
                </a:solidFill>
                <a:latin typeface="DejaVu Sans"/>
                <a:cs typeface="DejaVu Sans"/>
              </a:rPr>
              <a:t>For  </a:t>
            </a:r>
            <a:r>
              <a:rPr sz="4450" spc="-20" dirty="0">
                <a:solidFill>
                  <a:srgbClr val="EAEAEA"/>
                </a:solidFill>
                <a:latin typeface="DejaVu Sans"/>
                <a:cs typeface="DejaVu Sans"/>
              </a:rPr>
              <a:t>example,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Seventh Day </a:t>
            </a:r>
            <a:r>
              <a:rPr sz="4450" spc="-20" dirty="0">
                <a:solidFill>
                  <a:srgbClr val="EAEAEA"/>
                </a:solidFill>
                <a:latin typeface="DejaVu Sans"/>
                <a:cs typeface="DejaVu Sans"/>
              </a:rPr>
              <a:t>Adventist,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they 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d</a:t>
            </a:r>
            <a:r>
              <a:rPr sz="4450" spc="-2605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750" spc="7" baseline="-5555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r>
              <a:rPr sz="750" baseline="-55555" dirty="0">
                <a:solidFill>
                  <a:srgbClr val="EE52A4"/>
                </a:solidFill>
                <a:latin typeface="DejaVu Sans"/>
                <a:cs typeface="DejaVu Sans"/>
              </a:rPr>
              <a:t>	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n</a:t>
            </a:r>
            <a:r>
              <a:rPr sz="4450" spc="-20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t</a:t>
            </a:r>
            <a:r>
              <a:rPr sz="445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50" spc="-25" dirty="0">
                <a:solidFill>
                  <a:srgbClr val="EAEAEA"/>
                </a:solidFill>
                <a:latin typeface="DejaVu Sans"/>
                <a:cs typeface="DejaVu Sans"/>
              </a:rPr>
              <a:t>c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4450" spc="-20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k </a:t>
            </a:r>
            <a:r>
              <a:rPr sz="4450" spc="-20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r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d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o 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a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ny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typ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50" spc="-20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f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w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ork 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on 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the Sabbath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day </a:t>
            </a:r>
            <a:r>
              <a:rPr sz="4450" spc="-30" dirty="0">
                <a:solidFill>
                  <a:srgbClr val="EAEAEA"/>
                </a:solidFill>
                <a:latin typeface="DejaVu Sans"/>
                <a:cs typeface="DejaVu Sans"/>
              </a:rPr>
              <a:t>across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the</a:t>
            </a:r>
            <a:r>
              <a:rPr sz="4450" spc="2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world.</a:t>
            </a:r>
            <a:endParaRPr sz="445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7739" y="1783079"/>
            <a:ext cx="1957705" cy="702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50" b="1" u="heavy" spc="-10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H</a:t>
            </a:r>
            <a:r>
              <a:rPr sz="4450" b="1" u="heavy" spc="-15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A</a:t>
            </a:r>
            <a:r>
              <a:rPr sz="4450" b="1" u="heavy" spc="-10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BI</a:t>
            </a:r>
            <a:r>
              <a:rPr sz="4450" b="1" spc="-15" dirty="0">
                <a:solidFill>
                  <a:srgbClr val="EAEAEA"/>
                </a:solidFill>
                <a:latin typeface="DejaVu Sans"/>
                <a:cs typeface="DejaVu Sans"/>
              </a:rPr>
              <a:t>T</a:t>
            </a:r>
            <a:endParaRPr sz="445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7739" y="3012439"/>
            <a:ext cx="10451465" cy="1673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3600" spc="-30" dirty="0">
                <a:solidFill>
                  <a:srgbClr val="EAEAEA"/>
                </a:solidFill>
                <a:latin typeface="DejaVu Sans"/>
                <a:cs typeface="DejaVu Sans"/>
              </a:rPr>
              <a:t>are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brains thoughts, </a:t>
            </a: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formed through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series </a:t>
            </a:r>
            <a:r>
              <a:rPr sz="3600" spc="-10" dirty="0">
                <a:solidFill>
                  <a:srgbClr val="EAEAEA"/>
                </a:solidFill>
                <a:latin typeface="DejaVu Sans"/>
                <a:cs typeface="DejaVu Sans"/>
              </a:rPr>
              <a:t>of 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subconscious </a:t>
            </a: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patterns,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which occur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out </a:t>
            </a:r>
            <a:r>
              <a:rPr sz="3600" spc="-10" dirty="0">
                <a:solidFill>
                  <a:srgbClr val="EAEAEA"/>
                </a:solidFill>
                <a:latin typeface="DejaVu Sans"/>
                <a:cs typeface="DejaVu Sans"/>
              </a:rPr>
              <a:t>of  </a:t>
            </a: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repetitive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acts.</a:t>
            </a:r>
            <a:endParaRPr sz="3600" dirty="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42040" y="6333490"/>
            <a:ext cx="98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18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4439" y="1437640"/>
            <a:ext cx="9347835" cy="429641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40"/>
              </a:spcBef>
            </a:pP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However, habit maybe influenced by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certain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internal </a:t>
            </a:r>
            <a:r>
              <a:rPr sz="3950" spc="-5" dirty="0">
                <a:solidFill>
                  <a:srgbClr val="EAEAEA"/>
                </a:solidFill>
                <a:latin typeface="DejaVu Sans"/>
                <a:cs typeface="DejaVu Sans"/>
              </a:rPr>
              <a:t>forces </a:t>
            </a:r>
            <a:r>
              <a:rPr sz="3950" spc="-30" dirty="0">
                <a:solidFill>
                  <a:srgbClr val="EAEAEA"/>
                </a:solidFill>
                <a:latin typeface="DejaVu Sans"/>
                <a:cs typeface="DejaVu Sans"/>
              </a:rPr>
              <a:t>like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fear,  alcohol etc. and it should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be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noted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that once these </a:t>
            </a:r>
            <a:r>
              <a:rPr sz="4000" spc="-25" dirty="0">
                <a:solidFill>
                  <a:srgbClr val="EAEAEA"/>
                </a:solidFill>
                <a:latin typeface="DejaVu Sans"/>
                <a:cs typeface="DejaVu Sans"/>
              </a:rPr>
              <a:t>repetitive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acts </a:t>
            </a:r>
            <a:r>
              <a:rPr sz="4000" spc="-40" dirty="0">
                <a:solidFill>
                  <a:srgbClr val="EAEAEA"/>
                </a:solidFill>
                <a:latin typeface="DejaVu Sans"/>
                <a:cs typeface="DejaVu Sans"/>
              </a:rPr>
              <a:t>are  </a:t>
            </a:r>
            <a:r>
              <a:rPr sz="3950" spc="-5" dirty="0">
                <a:solidFill>
                  <a:srgbClr val="EAEAEA"/>
                </a:solidFill>
                <a:latin typeface="DejaVu Sans"/>
                <a:cs typeface="DejaVu Sans"/>
              </a:rPr>
              <a:t>stored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in the brain, they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will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be 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repeated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within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a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certain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margin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of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variations every time.</a:t>
            </a:r>
            <a:endParaRPr sz="40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 rot="10800000">
            <a:off x="1305073" y="5384802"/>
            <a:ext cx="69479" cy="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7739" y="1734820"/>
            <a:ext cx="8355330" cy="33305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75"/>
              </a:spcBef>
            </a:pP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“Chains </a:t>
            </a:r>
            <a:r>
              <a:rPr sz="5400" i="1" spc="-5" dirty="0">
                <a:solidFill>
                  <a:srgbClr val="EAEAEA"/>
                </a:solidFill>
                <a:latin typeface="DejaVu Sans"/>
                <a:cs typeface="DejaVu Sans"/>
              </a:rPr>
              <a:t>of </a:t>
            </a: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habit are </a:t>
            </a:r>
            <a:r>
              <a:rPr sz="5400" i="1" spc="-5" dirty="0">
                <a:solidFill>
                  <a:srgbClr val="EAEAEA"/>
                </a:solidFill>
                <a:latin typeface="DejaVu Sans"/>
                <a:cs typeface="DejaVu Sans"/>
              </a:rPr>
              <a:t>too  </a:t>
            </a: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light </a:t>
            </a:r>
            <a:r>
              <a:rPr sz="5400" i="1" spc="5" dirty="0">
                <a:solidFill>
                  <a:srgbClr val="EAEAEA"/>
                </a:solidFill>
                <a:latin typeface="DejaVu Sans"/>
                <a:cs typeface="DejaVu Sans"/>
              </a:rPr>
              <a:t>to </a:t>
            </a: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be </a:t>
            </a:r>
            <a:r>
              <a:rPr sz="5400" i="1" spc="-5" dirty="0">
                <a:solidFill>
                  <a:srgbClr val="EAEAEA"/>
                </a:solidFill>
                <a:latin typeface="DejaVu Sans"/>
                <a:cs typeface="DejaVu Sans"/>
              </a:rPr>
              <a:t>felt </a:t>
            </a: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until</a:t>
            </a:r>
            <a:r>
              <a:rPr sz="5400" i="1" spc="-13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they  are too heavy to be  </a:t>
            </a:r>
            <a:r>
              <a:rPr sz="5400" i="1" spc="-5" dirty="0">
                <a:solidFill>
                  <a:srgbClr val="EAEAEA"/>
                </a:solidFill>
                <a:latin typeface="DejaVu Sans"/>
                <a:cs typeface="DejaVu Sans"/>
              </a:rPr>
              <a:t>broken” </a:t>
            </a:r>
            <a:r>
              <a:rPr sz="5400" i="1" spc="-55" dirty="0">
                <a:solidFill>
                  <a:srgbClr val="EAEAEA"/>
                </a:solidFill>
                <a:latin typeface="DejaVu Sans"/>
                <a:cs typeface="DejaVu Sans"/>
              </a:rPr>
              <a:t>Warren</a:t>
            </a:r>
            <a:r>
              <a:rPr sz="5400" i="1" spc="-3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i="1" spc="10" dirty="0">
                <a:solidFill>
                  <a:srgbClr val="EAEAEA"/>
                </a:solidFill>
                <a:latin typeface="DejaVu Sans"/>
                <a:cs typeface="DejaVu Sans"/>
              </a:rPr>
              <a:t>Buffet.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 rot="10800000">
            <a:off x="1162832" y="5610862"/>
            <a:ext cx="69479" cy="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5869" y="1365885"/>
            <a:ext cx="8430260" cy="0"/>
          </a:xfrm>
          <a:custGeom>
            <a:avLst/>
            <a:gdLst/>
            <a:ahLst/>
            <a:cxnLst/>
            <a:rect l="l" t="t" r="r" b="b"/>
            <a:pathLst>
              <a:path w="8430260">
                <a:moveTo>
                  <a:pt x="0" y="0"/>
                </a:moveTo>
                <a:lnTo>
                  <a:pt x="8430260" y="0"/>
                </a:lnTo>
              </a:path>
            </a:pathLst>
          </a:custGeom>
          <a:ln w="5715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245869" y="2185035"/>
            <a:ext cx="4086860" cy="0"/>
          </a:xfrm>
          <a:custGeom>
            <a:avLst/>
            <a:gdLst/>
            <a:ahLst/>
            <a:cxnLst/>
            <a:rect l="l" t="t" r="r" b="b"/>
            <a:pathLst>
              <a:path w="4086860">
                <a:moveTo>
                  <a:pt x="0" y="0"/>
                </a:moveTo>
                <a:lnTo>
                  <a:pt x="4086859" y="0"/>
                </a:lnTo>
              </a:path>
            </a:pathLst>
          </a:custGeom>
          <a:ln w="5715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34439" y="574039"/>
            <a:ext cx="9935845" cy="496125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6459"/>
              </a:lnSpc>
              <a:spcBef>
                <a:spcPts val="340"/>
              </a:spcBef>
            </a:pPr>
            <a:r>
              <a:rPr sz="5400" b="1" dirty="0">
                <a:solidFill>
                  <a:srgbClr val="EAEAEA"/>
                </a:solidFill>
                <a:latin typeface="DejaVu Sans"/>
                <a:cs typeface="DejaVu Sans"/>
              </a:rPr>
              <a:t>Therefore, character</a:t>
            </a:r>
            <a:r>
              <a:rPr sz="5400" b="1" spc="-9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b="1" spc="-5" dirty="0">
                <a:solidFill>
                  <a:srgbClr val="EAEAEA"/>
                </a:solidFill>
                <a:latin typeface="DejaVu Sans"/>
                <a:cs typeface="DejaVu Sans"/>
              </a:rPr>
              <a:t>DNA  </a:t>
            </a:r>
            <a:r>
              <a:rPr sz="5400" b="1" dirty="0">
                <a:solidFill>
                  <a:srgbClr val="EAEAEA"/>
                </a:solidFill>
                <a:latin typeface="DejaVu Sans"/>
                <a:cs typeface="DejaVu Sans"/>
              </a:rPr>
              <a:t>gives rise</a:t>
            </a:r>
            <a:r>
              <a:rPr sz="5400" b="1" spc="-2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b="1" spc="5" dirty="0">
                <a:solidFill>
                  <a:srgbClr val="EAEAEA"/>
                </a:solidFill>
                <a:latin typeface="DejaVu Sans"/>
                <a:cs typeface="DejaVu Sans"/>
              </a:rPr>
              <a:t>to:</a:t>
            </a:r>
            <a:endParaRPr sz="5400" dirty="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650" dirty="0">
              <a:latin typeface="Times New Roman"/>
              <a:cs typeface="Times New Roman"/>
            </a:endParaRPr>
          </a:p>
          <a:p>
            <a:pPr marL="12700" marR="3759835">
              <a:lnSpc>
                <a:spcPts val="6459"/>
              </a:lnSpc>
            </a:pP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1.Modus</a:t>
            </a:r>
            <a:r>
              <a:rPr sz="5400" spc="-9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operandi  2.Alias</a:t>
            </a:r>
            <a:endParaRPr sz="5400" dirty="0">
              <a:latin typeface="DejaVu Sans"/>
              <a:cs typeface="DejaVu Sans"/>
            </a:endParaRPr>
          </a:p>
          <a:p>
            <a:pPr marL="12700">
              <a:lnSpc>
                <a:spcPts val="6250"/>
              </a:lnSpc>
            </a:pP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3.Criminal</a:t>
            </a:r>
            <a:r>
              <a:rPr sz="5400" spc="-2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spc="-15" dirty="0">
                <a:solidFill>
                  <a:srgbClr val="EAEAEA"/>
                </a:solidFill>
                <a:latin typeface="DejaVu Sans"/>
                <a:cs typeface="DejaVu Sans"/>
              </a:rPr>
              <a:t>signature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 rot="10800000">
            <a:off x="9852173" y="6497322"/>
            <a:ext cx="69479" cy="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7430" y="2211070"/>
            <a:ext cx="10805160" cy="702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50" b="0" spc="-5" dirty="0">
                <a:latin typeface="DejaVu Sans"/>
                <a:cs typeface="DejaVu Sans"/>
              </a:rPr>
              <a:t>These </a:t>
            </a:r>
            <a:r>
              <a:rPr sz="4450" b="0" spc="-45" dirty="0">
                <a:latin typeface="DejaVu Sans"/>
                <a:cs typeface="DejaVu Sans"/>
              </a:rPr>
              <a:t>are </a:t>
            </a:r>
            <a:r>
              <a:rPr sz="4450" b="0" spc="-10" dirty="0">
                <a:latin typeface="DejaVu Sans"/>
                <a:cs typeface="DejaVu Sans"/>
              </a:rPr>
              <a:t>signs and </a:t>
            </a:r>
            <a:r>
              <a:rPr sz="4450" b="0" spc="-15" dirty="0">
                <a:latin typeface="DejaVu Sans"/>
                <a:cs typeface="DejaVu Sans"/>
              </a:rPr>
              <a:t>symptoms,</a:t>
            </a:r>
            <a:r>
              <a:rPr sz="4450" b="0" spc="15" dirty="0">
                <a:latin typeface="DejaVu Sans"/>
                <a:cs typeface="DejaVu Sans"/>
              </a:rPr>
              <a:t> </a:t>
            </a:r>
            <a:r>
              <a:rPr sz="4450" b="0" spc="-10" dirty="0">
                <a:latin typeface="DejaVu Sans"/>
                <a:cs typeface="DejaVu Sans"/>
              </a:rPr>
              <a:t>which</a:t>
            </a:r>
            <a:endParaRPr sz="445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7430" y="2887979"/>
            <a:ext cx="9043670" cy="204723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80"/>
              </a:spcBef>
            </a:pP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assist 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individualisation and in 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identification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of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unique human  element</a:t>
            </a:r>
            <a:r>
              <a:rPr sz="4400" spc="-1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00" spc="-60" dirty="0">
                <a:solidFill>
                  <a:srgbClr val="EAEAEA"/>
                </a:solidFill>
                <a:latin typeface="DejaVu Sans"/>
                <a:cs typeface="DejaVu Sans"/>
              </a:rPr>
              <a:t>identity.</a:t>
            </a:r>
            <a:endParaRPr sz="4400" dirty="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98709" y="5579109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4439" y="1197609"/>
            <a:ext cx="10131425" cy="354457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14"/>
              </a:spcBef>
            </a:pPr>
            <a:r>
              <a:rPr sz="5400" spc="5" dirty="0">
                <a:solidFill>
                  <a:srgbClr val="EAEAEA"/>
                </a:solidFill>
                <a:latin typeface="DejaVu Sans"/>
                <a:cs typeface="DejaVu Sans"/>
              </a:rPr>
              <a:t>As a </a:t>
            </a:r>
            <a:r>
              <a:rPr sz="5400" spc="-80" dirty="0">
                <a:solidFill>
                  <a:srgbClr val="EAEAEA"/>
                </a:solidFill>
                <a:latin typeface="DejaVu Sans"/>
                <a:cs typeface="DejaVu Sans"/>
              </a:rPr>
              <a:t>Fraud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Examiner,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you 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should be 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a position to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study, 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collate and analyse these signs 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and 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symptoms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4400" spc="-5" dirty="0">
                <a:solidFill>
                  <a:srgbClr val="EAEAEA"/>
                </a:solidFill>
                <a:latin typeface="DejaVu Sans"/>
                <a:cs typeface="DejaVu Sans"/>
              </a:rPr>
              <a:t>order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to nail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or  </a:t>
            </a:r>
            <a:r>
              <a:rPr sz="4400" spc="-75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4400" spc="-135" dirty="0">
                <a:solidFill>
                  <a:srgbClr val="EAEAEA"/>
                </a:solidFill>
                <a:latin typeface="DejaVu Sans"/>
                <a:cs typeface="DejaVu Sans"/>
              </a:rPr>
              <a:t>x</a:t>
            </a:r>
            <a:r>
              <a:rPr sz="4400" spc="20" dirty="0">
                <a:solidFill>
                  <a:srgbClr val="EAEAEA"/>
                </a:solidFill>
                <a:latin typeface="DejaVu Sans"/>
                <a:cs typeface="DejaVu Sans"/>
              </a:rPr>
              <a:t>o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n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erat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4400" spc="-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a</a:t>
            </a:r>
            <a:r>
              <a:rPr sz="4400" spc="-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subjec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t</a:t>
            </a:r>
            <a:r>
              <a:rPr sz="4400" spc="-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(</a:t>
            </a:r>
            <a:r>
              <a:rPr sz="4400" dirty="0">
                <a:solidFill>
                  <a:srgbClr val="EAEAEA"/>
                </a:solidFill>
                <a:latin typeface="DejaVu Sans"/>
                <a:cs typeface="DejaVu Sans"/>
              </a:rPr>
              <a:t>f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raud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s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te</a:t>
            </a:r>
            <a:r>
              <a:rPr sz="4400" spc="-1090" dirty="0">
                <a:solidFill>
                  <a:srgbClr val="EAEAEA"/>
                </a:solidFill>
                <a:latin typeface="DejaVu Sans"/>
                <a:cs typeface="DejaVu Sans"/>
              </a:rPr>
              <a:t>r</a:t>
            </a:r>
            <a:r>
              <a:rPr sz="1800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r>
              <a:rPr sz="1800" spc="-45" dirty="0">
                <a:solidFill>
                  <a:srgbClr val="EE52A4"/>
                </a:solidFill>
                <a:latin typeface="DejaVu Sans"/>
                <a:cs typeface="DejaVu Sans"/>
              </a:rPr>
              <a:t>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).</a:t>
            </a:r>
            <a:endParaRPr sz="44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0259" y="190500"/>
            <a:ext cx="6357620" cy="151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219200" y="1123950"/>
            <a:ext cx="5538470" cy="147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45869" y="1179194"/>
            <a:ext cx="5449570" cy="0"/>
          </a:xfrm>
          <a:custGeom>
            <a:avLst/>
            <a:gdLst/>
            <a:ahLst/>
            <a:cxnLst/>
            <a:rect l="l" t="t" r="r" b="b"/>
            <a:pathLst>
              <a:path w="5449570">
                <a:moveTo>
                  <a:pt x="0" y="0"/>
                </a:moveTo>
                <a:lnTo>
                  <a:pt x="5449570" y="0"/>
                </a:lnTo>
              </a:path>
            </a:pathLst>
          </a:custGeom>
          <a:ln w="5715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34439" y="386079"/>
            <a:ext cx="6256655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dirty="0"/>
              <a:t>Modus</a:t>
            </a:r>
            <a:r>
              <a:rPr sz="5400" spc="-60" dirty="0"/>
              <a:t> </a:t>
            </a:r>
            <a:r>
              <a:rPr sz="5400" dirty="0"/>
              <a:t>operandi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pc="-5" dirty="0"/>
              <a:t>is </a:t>
            </a:r>
            <a:r>
              <a:rPr dirty="0"/>
              <a:t>the familiar habit </a:t>
            </a:r>
            <a:r>
              <a:rPr spc="5" dirty="0"/>
              <a:t>or</a:t>
            </a:r>
            <a:r>
              <a:rPr spc="-140" dirty="0"/>
              <a:t> </a:t>
            </a:r>
            <a:r>
              <a:rPr spc="5" dirty="0"/>
              <a:t>a  </a:t>
            </a:r>
            <a:r>
              <a:rPr dirty="0"/>
              <a:t>particular </a:t>
            </a:r>
            <a:r>
              <a:rPr spc="5" dirty="0"/>
              <a:t>way </a:t>
            </a:r>
            <a:r>
              <a:rPr spc="-5" dirty="0"/>
              <a:t>of doing  things </a:t>
            </a:r>
            <a:r>
              <a:rPr dirty="0"/>
              <a:t>by an </a:t>
            </a:r>
            <a:r>
              <a:rPr spc="-5" dirty="0"/>
              <a:t>individual  </a:t>
            </a:r>
            <a:r>
              <a:rPr dirty="0"/>
              <a:t>psychologically </a:t>
            </a:r>
            <a:r>
              <a:rPr spc="-5" dirty="0"/>
              <a:t>and  </a:t>
            </a:r>
            <a:r>
              <a:rPr spc="-65" dirty="0"/>
              <a:t>emotionally.</a:t>
            </a:r>
          </a:p>
        </p:txBody>
      </p:sp>
      <p:sp>
        <p:nvSpPr>
          <p:cNvPr id="7" name="object 7"/>
          <p:cNvSpPr txBox="1"/>
          <p:nvPr/>
        </p:nvSpPr>
        <p:spPr>
          <a:xfrm rot="10800000">
            <a:off x="9861222" y="5710416"/>
            <a:ext cx="230546" cy="219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30"/>
              </a:lnSpc>
            </a:pPr>
            <a:r>
              <a:rPr sz="17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17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sz="5400" b="0" spc="-25" dirty="0">
                <a:latin typeface="DejaVu Sans"/>
                <a:cs typeface="DejaVu Sans"/>
              </a:rPr>
              <a:t>Profiling </a:t>
            </a:r>
            <a:r>
              <a:rPr sz="5400" b="0" spc="5" dirty="0">
                <a:latin typeface="DejaVu Sans"/>
                <a:cs typeface="DejaVu Sans"/>
              </a:rPr>
              <a:t>A </a:t>
            </a:r>
            <a:r>
              <a:rPr sz="5400" b="0" spc="-50" dirty="0">
                <a:latin typeface="DejaVu Sans"/>
                <a:cs typeface="DejaVu Sans"/>
              </a:rPr>
              <a:t>Fraudster </a:t>
            </a:r>
            <a:r>
              <a:rPr sz="5400" b="0" spc="-20" dirty="0">
                <a:latin typeface="DejaVu Sans"/>
                <a:cs typeface="DejaVu Sans"/>
              </a:rPr>
              <a:t>Through  </a:t>
            </a:r>
            <a:r>
              <a:rPr sz="5400" b="0" dirty="0">
                <a:latin typeface="DejaVu Sans"/>
                <a:cs typeface="DejaVu Sans"/>
              </a:rPr>
              <a:t>Individualisation </a:t>
            </a:r>
            <a:r>
              <a:rPr sz="5400" b="0" spc="-5" dirty="0">
                <a:latin typeface="DejaVu Sans"/>
                <a:cs typeface="DejaVu Sans"/>
              </a:rPr>
              <a:t>Investigative  </a:t>
            </a:r>
            <a:r>
              <a:rPr sz="5400" b="0" spc="-50" dirty="0">
                <a:latin typeface="DejaVu Sans"/>
                <a:cs typeface="DejaVu Sans"/>
              </a:rPr>
              <a:t>Technique(Character</a:t>
            </a:r>
            <a:r>
              <a:rPr sz="5400" b="0" spc="-55" dirty="0">
                <a:latin typeface="DejaVu Sans"/>
                <a:cs typeface="DejaVu Sans"/>
              </a:rPr>
              <a:t> </a:t>
            </a:r>
            <a:r>
              <a:rPr sz="5400" b="0" dirty="0">
                <a:latin typeface="DejaVu Sans"/>
                <a:cs typeface="DejaVu Sans"/>
              </a:rPr>
              <a:t>Theory).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4439" y="5579109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450" y="1685289"/>
            <a:ext cx="5462270" cy="1042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829310" y="2313939"/>
            <a:ext cx="4909820" cy="1092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836930" y="1827529"/>
            <a:ext cx="11042650" cy="38766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600" b="1" u="heavy" spc="-5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CRIMINAL</a:t>
            </a:r>
            <a:r>
              <a:rPr sz="3600" b="1" u="heavy" spc="-25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 </a:t>
            </a:r>
            <a:r>
              <a:rPr sz="3600" b="1" u="heavy" spc="-35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SIGNATU</a:t>
            </a:r>
            <a:r>
              <a:rPr sz="3600" b="1" spc="-35" dirty="0">
                <a:solidFill>
                  <a:srgbClr val="EAEAEA"/>
                </a:solidFill>
                <a:latin typeface="DejaVu Sans"/>
                <a:cs typeface="DejaVu Sans"/>
              </a:rPr>
              <a:t>RE:</a:t>
            </a:r>
            <a:endParaRPr sz="3600" dirty="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200"/>
              </a:lnSpc>
            </a:pP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refers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to the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behaviour shown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by </a:t>
            </a:r>
            <a:r>
              <a:rPr sz="3600" spc="5" dirty="0">
                <a:solidFill>
                  <a:srgbClr val="EAEAEA"/>
                </a:solidFill>
                <a:latin typeface="DejaVu Sans"/>
                <a:cs typeface="DejaVu Sans"/>
              </a:rPr>
              <a:t>a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criminal  during commission of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the </a:t>
            </a:r>
            <a:r>
              <a:rPr sz="3600" spc="-10" dirty="0">
                <a:solidFill>
                  <a:srgbClr val="EAEAEA"/>
                </a:solidFill>
                <a:latin typeface="DejaVu Sans"/>
                <a:cs typeface="DejaVu Sans"/>
              </a:rPr>
              <a:t>offense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though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this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is  mostly notable in violent crimes;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white colour  crimes,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they can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also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be</a:t>
            </a:r>
            <a:r>
              <a:rPr sz="3600" spc="-5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depicted/</a:t>
            </a:r>
            <a:endParaRPr sz="36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noticeable.</a:t>
            </a:r>
            <a:endParaRPr sz="360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 rot="10800000">
            <a:off x="9851165" y="6786687"/>
            <a:ext cx="70687" cy="67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3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830" y="1856739"/>
            <a:ext cx="9780270" cy="13779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80"/>
              </a:spcBef>
            </a:pPr>
            <a:r>
              <a:rPr sz="4400" b="0" spc="-50" dirty="0">
                <a:latin typeface="DejaVu Sans"/>
                <a:cs typeface="DejaVu Sans"/>
              </a:rPr>
              <a:t>For </a:t>
            </a:r>
            <a:r>
              <a:rPr sz="4400" b="0" dirty="0">
                <a:latin typeface="DejaVu Sans"/>
                <a:cs typeface="DejaVu Sans"/>
              </a:rPr>
              <a:t>example, </a:t>
            </a:r>
            <a:r>
              <a:rPr sz="4400" b="0" spc="10" dirty="0">
                <a:latin typeface="DejaVu Sans"/>
                <a:cs typeface="DejaVu Sans"/>
              </a:rPr>
              <a:t>if </a:t>
            </a:r>
            <a:r>
              <a:rPr sz="4400" b="0" spc="15" dirty="0">
                <a:latin typeface="DejaVu Sans"/>
                <a:cs typeface="DejaVu Sans"/>
              </a:rPr>
              <a:t>a </a:t>
            </a:r>
            <a:r>
              <a:rPr sz="4400" b="0" spc="10" dirty="0">
                <a:latin typeface="DejaVu Sans"/>
                <a:cs typeface="DejaVu Sans"/>
              </a:rPr>
              <a:t>fraudster has </a:t>
            </a:r>
            <a:r>
              <a:rPr sz="4400" b="0" spc="15" dirty="0">
                <a:latin typeface="DejaVu Sans"/>
                <a:cs typeface="DejaVu Sans"/>
              </a:rPr>
              <a:t>a  </a:t>
            </a:r>
            <a:r>
              <a:rPr sz="4400" b="0" spc="5" dirty="0">
                <a:latin typeface="DejaVu Sans"/>
                <a:cs typeface="DejaVu Sans"/>
              </a:rPr>
              <a:t>character of stealing </a:t>
            </a:r>
            <a:r>
              <a:rPr sz="4400" b="0" spc="15" dirty="0">
                <a:latin typeface="DejaVu Sans"/>
                <a:cs typeface="DejaVu Sans"/>
              </a:rPr>
              <a:t>money</a:t>
            </a:r>
            <a:r>
              <a:rPr sz="4400" b="0" spc="-55" dirty="0">
                <a:latin typeface="DejaVu Sans"/>
                <a:cs typeface="DejaVu Sans"/>
              </a:rPr>
              <a:t> </a:t>
            </a:r>
            <a:r>
              <a:rPr sz="4400" b="0" spc="15" dirty="0">
                <a:latin typeface="DejaVu Sans"/>
                <a:cs typeface="DejaVu Sans"/>
              </a:rPr>
              <a:t>below</a:t>
            </a:r>
            <a:endParaRPr sz="44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9830" y="3201669"/>
            <a:ext cx="1009015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R10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000 </a:t>
            </a:r>
            <a:r>
              <a:rPr sz="4400" spc="10" dirty="0">
                <a:solidFill>
                  <a:srgbClr val="EAEAEA"/>
                </a:solidFill>
                <a:latin typeface="DejaVu Sans"/>
                <a:cs typeface="DejaVu Sans"/>
              </a:rPr>
              <a:t>you easily </a:t>
            </a:r>
            <a:r>
              <a:rPr sz="4400" dirty="0">
                <a:solidFill>
                  <a:srgbClr val="EAEAEA"/>
                </a:solidFill>
                <a:latin typeface="DejaVu Sans"/>
                <a:cs typeface="DejaVu Sans"/>
              </a:rPr>
              <a:t>identify </a:t>
            </a:r>
            <a:r>
              <a:rPr sz="4400" spc="15" dirty="0">
                <a:solidFill>
                  <a:srgbClr val="EAEAEA"/>
                </a:solidFill>
                <a:latin typeface="DejaVu Sans"/>
                <a:cs typeface="DejaVu Sans"/>
              </a:rPr>
              <a:t>and</a:t>
            </a:r>
            <a:r>
              <a:rPr sz="4400" spc="-14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00" spc="5" dirty="0">
                <a:solidFill>
                  <a:srgbClr val="EAEAEA"/>
                </a:solidFill>
                <a:latin typeface="DejaVu Sans"/>
                <a:cs typeface="DejaVu Sans"/>
              </a:rPr>
              <a:t>link</a:t>
            </a:r>
            <a:endParaRPr sz="4400" dirty="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9830" y="3876040"/>
            <a:ext cx="10234930" cy="137033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ts val="5260"/>
              </a:lnSpc>
              <a:spcBef>
                <a:spcPts val="330"/>
              </a:spcBef>
            </a:pP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him if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you </a:t>
            </a:r>
            <a:r>
              <a:rPr sz="4450" spc="-10" dirty="0">
                <a:solidFill>
                  <a:srgbClr val="EAEAEA"/>
                </a:solidFill>
                <a:latin typeface="DejaVu Sans"/>
                <a:cs typeface="DejaVu Sans"/>
              </a:rPr>
              <a:t>collate study and analyse  the amounts, e.g.</a:t>
            </a:r>
            <a:r>
              <a:rPr sz="4450" spc="-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450" spc="-15" dirty="0">
                <a:solidFill>
                  <a:srgbClr val="EAEAEA"/>
                </a:solidFill>
                <a:latin typeface="DejaVu Sans"/>
                <a:cs typeface="DejaVu Sans"/>
              </a:rPr>
              <a:t>R9999.</a:t>
            </a:r>
            <a:endParaRPr sz="445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80630" y="3779520"/>
            <a:ext cx="98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18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4439" y="1568450"/>
            <a:ext cx="10064115" cy="33305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75"/>
              </a:spcBef>
            </a:pP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Please </a:t>
            </a:r>
            <a:r>
              <a:rPr sz="5400" spc="-50" dirty="0">
                <a:solidFill>
                  <a:srgbClr val="EAEAEA"/>
                </a:solidFill>
                <a:latin typeface="DejaVu Sans"/>
                <a:cs typeface="DejaVu Sans"/>
              </a:rPr>
              <a:t>take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note </a:t>
            </a:r>
            <a:r>
              <a:rPr sz="5400" spc="-25" dirty="0">
                <a:solidFill>
                  <a:srgbClr val="EAEAEA"/>
                </a:solidFill>
                <a:latin typeface="DejaVu Sans"/>
                <a:cs typeface="DejaVu Sans"/>
              </a:rPr>
              <a:t>there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is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thin 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line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between behaviour  </a:t>
            </a:r>
            <a:r>
              <a:rPr sz="5400" spc="-15" dirty="0">
                <a:solidFill>
                  <a:srgbClr val="EAEAEA"/>
                </a:solidFill>
                <a:latin typeface="DejaVu Sans"/>
                <a:cs typeface="DejaVu Sans"/>
              </a:rPr>
              <a:t>signature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and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modus 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operandi.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4439" y="5593079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9789" y="1454150"/>
            <a:ext cx="2214245" cy="575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600" u="heavy" spc="-5" dirty="0">
                <a:uFill>
                  <a:solidFill>
                    <a:srgbClr val="EAEAEA"/>
                  </a:solidFill>
                </a:uFill>
              </a:rPr>
              <a:t>Example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859789" y="2550159"/>
            <a:ext cx="10411460" cy="31476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0"/>
              </a:spcBef>
            </a:pP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In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what has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become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India’s </a:t>
            </a: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largest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scandal, 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Satyam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Computer Services Limited founder 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and </a:t>
            </a: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Chairman, </a:t>
            </a:r>
            <a:r>
              <a:rPr sz="3600" spc="5" dirty="0">
                <a:solidFill>
                  <a:srgbClr val="EAEAEA"/>
                </a:solidFill>
                <a:latin typeface="DejaVu Sans"/>
                <a:cs typeface="DejaVu Sans"/>
              </a:rPr>
              <a:t>B </a:t>
            </a:r>
            <a:r>
              <a:rPr sz="3600" spc="-15" dirty="0">
                <a:solidFill>
                  <a:srgbClr val="EAEAEA"/>
                </a:solidFill>
                <a:latin typeface="DejaVu Sans"/>
                <a:cs typeface="DejaVu Sans"/>
              </a:rPr>
              <a:t>Ramalinga </a:t>
            </a:r>
            <a:r>
              <a:rPr sz="3600" spc="-20" dirty="0">
                <a:solidFill>
                  <a:srgbClr val="EAEAEA"/>
                </a:solidFill>
                <a:latin typeface="DejaVu Sans"/>
                <a:cs typeface="DejaVu Sans"/>
              </a:rPr>
              <a:t>Rayu,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suddenly  quit in January 2009, confessing 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that he </a:t>
            </a:r>
            <a:r>
              <a:rPr sz="3600" spc="-5" dirty="0">
                <a:solidFill>
                  <a:srgbClr val="EAEAEA"/>
                </a:solidFill>
                <a:latin typeface="DejaVu Sans"/>
                <a:cs typeface="DejaVu Sans"/>
              </a:rPr>
              <a:t>had  falsified company accounts </a:t>
            </a:r>
            <a:r>
              <a:rPr sz="3600" dirty="0">
                <a:solidFill>
                  <a:srgbClr val="FF0000"/>
                </a:solidFill>
                <a:latin typeface="DejaVu Sans"/>
                <a:cs typeface="DejaVu Sans"/>
              </a:rPr>
              <a:t>for </a:t>
            </a:r>
            <a:r>
              <a:rPr sz="3600" spc="-5" dirty="0">
                <a:solidFill>
                  <a:srgbClr val="FF0000"/>
                </a:solidFill>
                <a:latin typeface="DejaVu Sans"/>
                <a:cs typeface="DejaVu Sans"/>
              </a:rPr>
              <a:t>several</a:t>
            </a:r>
            <a:r>
              <a:rPr sz="3600" spc="-3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3600" dirty="0">
                <a:solidFill>
                  <a:srgbClr val="FF0000"/>
                </a:solidFill>
                <a:latin typeface="DejaVu Sans"/>
                <a:cs typeface="DejaVu Sans"/>
              </a:rPr>
              <a:t>years</a:t>
            </a:r>
            <a:r>
              <a:rPr sz="3600" dirty="0">
                <a:solidFill>
                  <a:srgbClr val="EAEAEA"/>
                </a:solidFill>
                <a:latin typeface="DejaVu Sans"/>
                <a:cs typeface="DejaVu Sans"/>
              </a:rPr>
              <a:t>.</a:t>
            </a:r>
            <a:endParaRPr sz="3600" dirty="0">
              <a:latin typeface="DejaVu Sans"/>
              <a:cs typeface="DejaVu Sans"/>
            </a:endParaRPr>
          </a:p>
          <a:p>
            <a:pPr marL="387350">
              <a:lnSpc>
                <a:spcPct val="100000"/>
              </a:lnSpc>
              <a:spcBef>
                <a:spcPts val="230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0169" y="930909"/>
            <a:ext cx="9519920" cy="4149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  <a:tabLst>
                <a:tab pos="1820545" algn="l"/>
              </a:tabLst>
            </a:pP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In his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four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and </a:t>
            </a:r>
            <a:r>
              <a:rPr sz="5400" spc="5" dirty="0">
                <a:solidFill>
                  <a:srgbClr val="EAEAEA"/>
                </a:solidFill>
                <a:latin typeface="DejaVu Sans"/>
                <a:cs typeface="DejaVu Sans"/>
              </a:rPr>
              <a:t>a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half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page  </a:t>
            </a:r>
            <a:r>
              <a:rPr sz="5400" spc="-15" dirty="0">
                <a:solidFill>
                  <a:srgbClr val="EAEAEA"/>
                </a:solidFill>
                <a:latin typeface="DejaVu Sans"/>
                <a:cs typeface="DejaVu Sans"/>
              </a:rPr>
              <a:t>resignation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letter, </a:t>
            </a:r>
            <a:r>
              <a:rPr sz="5400" spc="-30" dirty="0">
                <a:solidFill>
                  <a:srgbClr val="EAEAEA"/>
                </a:solidFill>
                <a:latin typeface="DejaVu Sans"/>
                <a:cs typeface="DejaVu Sans"/>
              </a:rPr>
              <a:t>Rayu  </a:t>
            </a:r>
            <a:r>
              <a:rPr sz="5400" spc="-20" dirty="0">
                <a:solidFill>
                  <a:srgbClr val="EAEAEA"/>
                </a:solidFill>
                <a:latin typeface="DejaVu Sans"/>
                <a:cs typeface="DejaVu Sans"/>
              </a:rPr>
              <a:t>revealed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he had </a:t>
            </a:r>
            <a:r>
              <a:rPr sz="5400" spc="-5" dirty="0">
                <a:solidFill>
                  <a:srgbClr val="FF0000"/>
                </a:solidFill>
                <a:latin typeface="DejaVu Sans"/>
                <a:cs typeface="DejaVu Sans"/>
              </a:rPr>
              <a:t>overstated 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the company’s </a:t>
            </a:r>
            <a:r>
              <a:rPr sz="5400" spc="-20" dirty="0">
                <a:solidFill>
                  <a:srgbClr val="EAEAEA"/>
                </a:solidFill>
                <a:latin typeface="DejaVu Sans"/>
                <a:cs typeface="DejaVu Sans"/>
              </a:rPr>
              <a:t>reported  </a:t>
            </a:r>
            <a:r>
              <a:rPr sz="5400" dirty="0">
                <a:solidFill>
                  <a:srgbClr val="FF0000"/>
                </a:solidFill>
                <a:latin typeface="DejaVu Sans"/>
                <a:cs typeface="DejaVu Sans"/>
              </a:rPr>
              <a:t>cas</a:t>
            </a:r>
            <a:r>
              <a:rPr sz="5400" spc="-800" dirty="0">
                <a:solidFill>
                  <a:srgbClr val="FF0000"/>
                </a:solidFill>
                <a:latin typeface="DejaVu Sans"/>
                <a:cs typeface="DejaVu Sans"/>
              </a:rPr>
              <a:t>h</a:t>
            </a:r>
            <a:r>
              <a:rPr sz="2700" baseline="61728" dirty="0">
                <a:solidFill>
                  <a:srgbClr val="EE52A4"/>
                </a:solidFill>
                <a:latin typeface="DejaVu Sans"/>
                <a:cs typeface="DejaVu Sans"/>
              </a:rPr>
              <a:t>.	</a:t>
            </a:r>
            <a:r>
              <a:rPr sz="5400" dirty="0">
                <a:solidFill>
                  <a:srgbClr val="FF0000"/>
                </a:solidFill>
                <a:latin typeface="DejaVu Sans"/>
                <a:cs typeface="DejaVu Sans"/>
              </a:rPr>
              <a:t>balan</a:t>
            </a:r>
            <a:r>
              <a:rPr sz="5400" spc="5" dirty="0">
                <a:solidFill>
                  <a:srgbClr val="FF0000"/>
                </a:solidFill>
                <a:latin typeface="DejaVu Sans"/>
                <a:cs typeface="DejaVu Sans"/>
              </a:rPr>
              <a:t>ce</a:t>
            </a:r>
            <a:r>
              <a:rPr sz="5400" spc="-1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5400" spc="-5" dirty="0">
                <a:solidFill>
                  <a:srgbClr val="FF0000"/>
                </a:solidFill>
                <a:latin typeface="DejaVu Sans"/>
                <a:cs typeface="DejaVu Sans"/>
              </a:rPr>
              <a:t>b</a:t>
            </a:r>
            <a:r>
              <a:rPr sz="5400" spc="5" dirty="0">
                <a:solidFill>
                  <a:srgbClr val="FF0000"/>
                </a:solidFill>
                <a:latin typeface="DejaVu Sans"/>
                <a:cs typeface="DejaVu Sans"/>
              </a:rPr>
              <a:t>y</a:t>
            </a:r>
            <a:r>
              <a:rPr sz="5400" spc="-1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5400" dirty="0">
                <a:solidFill>
                  <a:srgbClr val="FF0000"/>
                </a:solidFill>
                <a:latin typeface="DejaVu Sans"/>
                <a:cs typeface="DejaVu Sans"/>
              </a:rPr>
              <a:t>$</a:t>
            </a:r>
            <a:r>
              <a:rPr sz="5400" spc="5" dirty="0">
                <a:solidFill>
                  <a:srgbClr val="FF0000"/>
                </a:solidFill>
                <a:latin typeface="DejaVu Sans"/>
                <a:cs typeface="DejaVu Sans"/>
              </a:rPr>
              <a:t>1</a:t>
            </a:r>
            <a:r>
              <a:rPr sz="5400" spc="-5" dirty="0">
                <a:solidFill>
                  <a:srgbClr val="FF0000"/>
                </a:solidFill>
                <a:latin typeface="DejaVu Sans"/>
                <a:cs typeface="DejaVu Sans"/>
              </a:rPr>
              <a:t> billi</a:t>
            </a:r>
            <a:r>
              <a:rPr sz="5400" spc="10" dirty="0">
                <a:solidFill>
                  <a:srgbClr val="FF0000"/>
                </a:solidFill>
                <a:latin typeface="DejaVu Sans"/>
                <a:cs typeface="DejaVu Sans"/>
              </a:rPr>
              <a:t>o</a:t>
            </a:r>
            <a:r>
              <a:rPr sz="5400" spc="-5" dirty="0">
                <a:solidFill>
                  <a:srgbClr val="FF0000"/>
                </a:solidFill>
                <a:latin typeface="DejaVu Sans"/>
                <a:cs typeface="DejaVu Sans"/>
              </a:rPr>
              <a:t>n.</a:t>
            </a:r>
            <a:endParaRPr sz="54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839" y="1305560"/>
            <a:ext cx="10447655" cy="49047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70"/>
              </a:spcBef>
            </a:pP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Since altitude is the feelings, </a:t>
            </a:r>
            <a:r>
              <a:rPr sz="3950" spc="-10" dirty="0">
                <a:solidFill>
                  <a:srgbClr val="EAEAEA"/>
                </a:solidFill>
                <a:latin typeface="DejaVu Sans"/>
                <a:cs typeface="DejaVu Sans"/>
              </a:rPr>
              <a:t>self-esteem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and identity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one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feels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by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associating  with certain </a:t>
            </a:r>
            <a:r>
              <a:rPr sz="3950" spc="-5" dirty="0">
                <a:solidFill>
                  <a:srgbClr val="EAEAEA"/>
                </a:solidFill>
                <a:latin typeface="DejaVu Sans"/>
                <a:cs typeface="DejaVu Sans"/>
              </a:rPr>
              <a:t>group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of people, the 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Chairman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Mr </a:t>
            </a:r>
            <a:r>
              <a:rPr sz="3950" spc="20" dirty="0">
                <a:solidFill>
                  <a:srgbClr val="EAEAEA"/>
                </a:solidFill>
                <a:latin typeface="DejaVu Sans"/>
                <a:cs typeface="DejaVu Sans"/>
              </a:rPr>
              <a:t>B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Ramalinga </a:t>
            </a:r>
            <a:r>
              <a:rPr sz="3950" spc="-10" dirty="0">
                <a:solidFill>
                  <a:srgbClr val="EAEAEA"/>
                </a:solidFill>
                <a:latin typeface="DejaVu Sans"/>
                <a:cs typeface="DejaVu Sans"/>
              </a:rPr>
              <a:t>Rayu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has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perpetrate financial statement fraud in 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order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to avoid negative </a:t>
            </a:r>
            <a:r>
              <a:rPr sz="3950" spc="-15" dirty="0">
                <a:solidFill>
                  <a:srgbClr val="EAEAEA"/>
                </a:solidFill>
                <a:latin typeface="DejaVu Sans"/>
                <a:cs typeface="DejaVu Sans"/>
              </a:rPr>
              <a:t>market 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perceptions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and cover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his inability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to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g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en</a:t>
            </a:r>
            <a:r>
              <a:rPr sz="4000" spc="-25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4000" dirty="0">
                <a:solidFill>
                  <a:srgbClr val="EAEAEA"/>
                </a:solidFill>
                <a:latin typeface="DejaVu Sans"/>
                <a:cs typeface="DejaVu Sans"/>
              </a:rPr>
              <a:t>r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a</a:t>
            </a:r>
            <a:r>
              <a:rPr sz="4000" spc="-25" dirty="0">
                <a:solidFill>
                  <a:srgbClr val="EAEAEA"/>
                </a:solidFill>
                <a:latin typeface="DejaVu Sans"/>
                <a:cs typeface="DejaVu Sans"/>
              </a:rPr>
              <a:t>t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c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a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s</a:t>
            </a:r>
            <a:r>
              <a:rPr sz="4000" spc="-150" dirty="0">
                <a:solidFill>
                  <a:srgbClr val="EAEAEA"/>
                </a:solidFill>
                <a:latin typeface="DejaVu Sans"/>
                <a:cs typeface="DejaVu Sans"/>
              </a:rPr>
              <a:t>h</a:t>
            </a:r>
            <a:r>
              <a:rPr sz="2700" baseline="5555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r>
              <a:rPr sz="2700" spc="390" baseline="55555" dirty="0">
                <a:solidFill>
                  <a:srgbClr val="EE52A4"/>
                </a:solidFill>
                <a:latin typeface="DejaVu Sans"/>
                <a:cs typeface="DejaVu Sans"/>
              </a:rPr>
              <a:t> </a:t>
            </a:r>
            <a:r>
              <a:rPr sz="4000" spc="-5" dirty="0">
                <a:solidFill>
                  <a:srgbClr val="EAEAEA"/>
                </a:solidFill>
                <a:latin typeface="DejaVu Sans"/>
                <a:cs typeface="DejaVu Sans"/>
              </a:rPr>
              <a:t>f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l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ows.</a:t>
            </a:r>
            <a:endParaRPr sz="40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439" y="2164079"/>
            <a:ext cx="9900920" cy="30403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15"/>
              </a:spcBef>
            </a:pPr>
            <a:r>
              <a:rPr sz="3600" b="0" spc="-5" dirty="0">
                <a:latin typeface="DejaVu Sans"/>
                <a:cs typeface="DejaVu Sans"/>
              </a:rPr>
              <a:t>On </a:t>
            </a:r>
            <a:r>
              <a:rPr sz="3600" b="0" dirty="0">
                <a:latin typeface="DejaVu Sans"/>
                <a:cs typeface="DejaVu Sans"/>
              </a:rPr>
              <a:t>the </a:t>
            </a:r>
            <a:r>
              <a:rPr sz="3600" b="0" spc="-5" dirty="0">
                <a:latin typeface="DejaVu Sans"/>
                <a:cs typeface="DejaVu Sans"/>
              </a:rPr>
              <a:t>other </a:t>
            </a:r>
            <a:r>
              <a:rPr sz="3600" b="0" dirty="0">
                <a:latin typeface="DejaVu Sans"/>
                <a:cs typeface="DejaVu Sans"/>
              </a:rPr>
              <a:t>hand </a:t>
            </a:r>
            <a:r>
              <a:rPr sz="3600" b="0" spc="-20" dirty="0">
                <a:latin typeface="DejaVu Sans"/>
                <a:cs typeface="DejaVu Sans"/>
              </a:rPr>
              <a:t>there </a:t>
            </a:r>
            <a:r>
              <a:rPr sz="3600" b="0" spc="-5" dirty="0">
                <a:latin typeface="DejaVu Sans"/>
                <a:cs typeface="DejaVu Sans"/>
              </a:rPr>
              <a:t>was also the issue  of </a:t>
            </a:r>
            <a:r>
              <a:rPr sz="3600" b="0" dirty="0">
                <a:latin typeface="DejaVu Sans"/>
                <a:cs typeface="DejaVu Sans"/>
              </a:rPr>
              <a:t>the </a:t>
            </a:r>
            <a:r>
              <a:rPr sz="3600" b="0" spc="-15" dirty="0">
                <a:latin typeface="DejaVu Sans"/>
                <a:cs typeface="DejaVu Sans"/>
              </a:rPr>
              <a:t>complex </a:t>
            </a:r>
            <a:r>
              <a:rPr sz="3600" b="0" dirty="0">
                <a:latin typeface="DejaVu Sans"/>
                <a:cs typeface="DejaVu Sans"/>
              </a:rPr>
              <a:t>mental </a:t>
            </a:r>
            <a:r>
              <a:rPr sz="3600" b="0" spc="-5" dirty="0">
                <a:latin typeface="DejaVu Sans"/>
                <a:cs typeface="DejaVu Sans"/>
              </a:rPr>
              <a:t>state involving his  beliefs that </a:t>
            </a:r>
            <a:r>
              <a:rPr sz="3600" b="0" dirty="0">
                <a:latin typeface="DejaVu Sans"/>
                <a:cs typeface="DejaVu Sans"/>
              </a:rPr>
              <a:t>he </a:t>
            </a:r>
            <a:r>
              <a:rPr sz="3600" b="0" spc="-5" dirty="0">
                <a:latin typeface="DejaVu Sans"/>
                <a:cs typeface="DejaVu Sans"/>
              </a:rPr>
              <a:t>is </a:t>
            </a:r>
            <a:r>
              <a:rPr sz="3600" b="0" spc="5" dirty="0">
                <a:latin typeface="DejaVu Sans"/>
                <a:cs typeface="DejaVu Sans"/>
              </a:rPr>
              <a:t>a </a:t>
            </a:r>
            <a:r>
              <a:rPr sz="3600" b="0" dirty="0">
                <a:latin typeface="DejaVu Sans"/>
                <a:cs typeface="DejaVu Sans"/>
              </a:rPr>
              <a:t>par </a:t>
            </a:r>
            <a:r>
              <a:rPr sz="3600" b="0" spc="-20" dirty="0">
                <a:latin typeface="DejaVu Sans"/>
                <a:cs typeface="DejaVu Sans"/>
              </a:rPr>
              <a:t>excellence </a:t>
            </a:r>
            <a:r>
              <a:rPr sz="3600" b="0" spc="-15" dirty="0">
                <a:latin typeface="DejaVu Sans"/>
                <a:cs typeface="DejaVu Sans"/>
              </a:rPr>
              <a:t>Leader  </a:t>
            </a:r>
            <a:r>
              <a:rPr sz="3600" b="0" spc="-5" dirty="0">
                <a:latin typeface="DejaVu Sans"/>
                <a:cs typeface="DejaVu Sans"/>
              </a:rPr>
              <a:t>who </a:t>
            </a:r>
            <a:r>
              <a:rPr sz="3600" b="0" dirty="0">
                <a:latin typeface="DejaVu Sans"/>
                <a:cs typeface="DejaVu Sans"/>
              </a:rPr>
              <a:t>is </a:t>
            </a:r>
            <a:r>
              <a:rPr sz="3600" b="0" spc="-5" dirty="0">
                <a:latin typeface="DejaVu Sans"/>
                <a:cs typeface="DejaVu Sans"/>
              </a:rPr>
              <a:t>able </a:t>
            </a:r>
            <a:r>
              <a:rPr sz="3600" b="0" dirty="0">
                <a:latin typeface="DejaVu Sans"/>
                <a:cs typeface="DejaVu Sans"/>
              </a:rPr>
              <a:t>to </a:t>
            </a:r>
            <a:r>
              <a:rPr sz="3600" b="0" spc="-15" dirty="0">
                <a:latin typeface="DejaVu Sans"/>
                <a:cs typeface="DejaVu Sans"/>
              </a:rPr>
              <a:t>increase </a:t>
            </a:r>
            <a:r>
              <a:rPr sz="3600" b="0" spc="-5" dirty="0">
                <a:latin typeface="DejaVu Sans"/>
                <a:cs typeface="DejaVu Sans"/>
              </a:rPr>
              <a:t>company’s earing  </a:t>
            </a:r>
            <a:r>
              <a:rPr sz="3600" b="0" dirty="0">
                <a:latin typeface="DejaVu Sans"/>
                <a:cs typeface="DejaVu Sans"/>
              </a:rPr>
              <a:t>per</a:t>
            </a:r>
            <a:r>
              <a:rPr sz="3600" b="0" spc="-15" dirty="0">
                <a:latin typeface="DejaVu Sans"/>
                <a:cs typeface="DejaVu Sans"/>
              </a:rPr>
              <a:t> </a:t>
            </a:r>
            <a:r>
              <a:rPr sz="3600" b="0" spc="-20" dirty="0">
                <a:latin typeface="DejaVu Sans"/>
                <a:cs typeface="DejaVu Sans"/>
              </a:rPr>
              <a:t>share.</a:t>
            </a:r>
            <a:endParaRPr sz="3600" dirty="0">
              <a:latin typeface="DejaVu Sans"/>
              <a:cs typeface="DejaVu Sans"/>
            </a:endParaRPr>
          </a:p>
          <a:p>
            <a:pPr marR="1561465" algn="r">
              <a:lnSpc>
                <a:spcPts val="2140"/>
              </a:lnSpc>
            </a:pPr>
            <a:r>
              <a:rPr sz="1800" b="0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18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2869" y="828039"/>
            <a:ext cx="9624695" cy="42964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0"/>
              </a:spcBef>
              <a:tabLst>
                <a:tab pos="530860" algn="l"/>
              </a:tabLst>
            </a:pPr>
            <a:r>
              <a:rPr sz="3950" spc="20" dirty="0">
                <a:solidFill>
                  <a:srgbClr val="EAEAEA"/>
                </a:solidFill>
                <a:latin typeface="DejaVu Sans"/>
                <a:cs typeface="DejaVu Sans"/>
              </a:rPr>
              <a:t>He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further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revealed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that he had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overstated the company’s </a:t>
            </a:r>
            <a:r>
              <a:rPr sz="4000" spc="-25" dirty="0">
                <a:solidFill>
                  <a:srgbClr val="EAEAEA"/>
                </a:solidFill>
                <a:latin typeface="DejaVu Sans"/>
                <a:cs typeface="DejaVu Sans"/>
              </a:rPr>
              <a:t>reported  </a:t>
            </a:r>
            <a:r>
              <a:rPr sz="3950" spc="10" dirty="0">
                <a:solidFill>
                  <a:srgbClr val="FF0000"/>
                </a:solidFill>
                <a:latin typeface="DejaVu Sans"/>
                <a:cs typeface="DejaVu Sans"/>
              </a:rPr>
              <a:t>cash balance </a:t>
            </a:r>
            <a:r>
              <a:rPr sz="3950" spc="15" dirty="0">
                <a:solidFill>
                  <a:srgbClr val="FF0000"/>
                </a:solidFill>
                <a:latin typeface="DejaVu Sans"/>
                <a:cs typeface="DejaVu Sans"/>
              </a:rPr>
              <a:t>by $1 </a:t>
            </a:r>
            <a:r>
              <a:rPr sz="3950" spc="5" dirty="0">
                <a:solidFill>
                  <a:srgbClr val="FF0000"/>
                </a:solidFill>
                <a:latin typeface="DejaVu Sans"/>
                <a:cs typeface="DejaVu Sans"/>
              </a:rPr>
              <a:t>billion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and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he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had  falsified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company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accounts for </a:t>
            </a:r>
            <a:r>
              <a:rPr sz="3950" spc="10" dirty="0">
                <a:solidFill>
                  <a:srgbClr val="FF0000"/>
                </a:solidFill>
                <a:latin typeface="DejaVu Sans"/>
                <a:cs typeface="DejaVu Sans"/>
              </a:rPr>
              <a:t>years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,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meaning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to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say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it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was 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now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a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habit 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which now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leads to </a:t>
            </a:r>
            <a:r>
              <a:rPr sz="3950" spc="5" dirty="0">
                <a:solidFill>
                  <a:srgbClr val="E35E3B"/>
                </a:solidFill>
                <a:latin typeface="DejaVu Sans"/>
                <a:cs typeface="DejaVu Sans"/>
              </a:rPr>
              <a:t>his </a:t>
            </a:r>
            <a:r>
              <a:rPr sz="3950" spc="10" dirty="0">
                <a:solidFill>
                  <a:srgbClr val="E35E3B"/>
                </a:solidFill>
                <a:latin typeface="DejaVu Sans"/>
                <a:cs typeface="DejaVu Sans"/>
              </a:rPr>
              <a:t>character </a:t>
            </a:r>
            <a:r>
              <a:rPr sz="3950" spc="15" dirty="0">
                <a:solidFill>
                  <a:srgbClr val="E35E3B"/>
                </a:solidFill>
                <a:latin typeface="DejaVu Sans"/>
                <a:cs typeface="DejaVu Sans"/>
              </a:rPr>
              <a:t>DNA  </a:t>
            </a:r>
            <a:r>
              <a:rPr sz="3950" spc="5" dirty="0">
                <a:solidFill>
                  <a:srgbClr val="E35E3B"/>
                </a:solidFill>
                <a:latin typeface="DejaVu Sans"/>
                <a:cs typeface="DejaVu Sans"/>
              </a:rPr>
              <a:t>t</a:t>
            </a:r>
            <a:r>
              <a:rPr sz="3950" spc="-2210" dirty="0">
                <a:solidFill>
                  <a:srgbClr val="E35E3B"/>
                </a:solidFill>
                <a:latin typeface="DejaVu Sans"/>
                <a:cs typeface="DejaVu Sans"/>
              </a:rPr>
              <a:t>h</a:t>
            </a:r>
            <a:r>
              <a:rPr sz="750" spc="7" baseline="144444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r>
              <a:rPr sz="750" baseline="144444" dirty="0">
                <a:solidFill>
                  <a:srgbClr val="EE52A4"/>
                </a:solidFill>
                <a:latin typeface="DejaVu Sans"/>
                <a:cs typeface="DejaVu Sans"/>
              </a:rPr>
              <a:t>	</a:t>
            </a:r>
            <a:r>
              <a:rPr sz="3950" spc="10" dirty="0">
                <a:solidFill>
                  <a:srgbClr val="E35E3B"/>
                </a:solidFill>
                <a:latin typeface="DejaVu Sans"/>
                <a:cs typeface="DejaVu Sans"/>
              </a:rPr>
              <a:t>e</a:t>
            </a:r>
            <a:r>
              <a:rPr sz="3950" spc="-80" dirty="0">
                <a:solidFill>
                  <a:srgbClr val="E35E3B"/>
                </a:solidFill>
                <a:latin typeface="DejaVu Sans"/>
                <a:cs typeface="DejaVu Sans"/>
              </a:rPr>
              <a:t>r</a:t>
            </a:r>
            <a:r>
              <a:rPr sz="3950" spc="5" dirty="0">
                <a:solidFill>
                  <a:srgbClr val="E35E3B"/>
                </a:solidFill>
                <a:latin typeface="DejaVu Sans"/>
                <a:cs typeface="DejaVu Sans"/>
              </a:rPr>
              <a:t>ef</a:t>
            </a:r>
            <a:r>
              <a:rPr sz="3950" spc="15" dirty="0">
                <a:solidFill>
                  <a:srgbClr val="E35E3B"/>
                </a:solidFill>
                <a:latin typeface="DejaVu Sans"/>
                <a:cs typeface="DejaVu Sans"/>
              </a:rPr>
              <a:t>o</a:t>
            </a:r>
            <a:r>
              <a:rPr sz="3950" spc="-90" dirty="0">
                <a:solidFill>
                  <a:srgbClr val="E35E3B"/>
                </a:solidFill>
                <a:latin typeface="DejaVu Sans"/>
                <a:cs typeface="DejaVu Sans"/>
              </a:rPr>
              <a:t>r</a:t>
            </a:r>
            <a:r>
              <a:rPr sz="3950" spc="15" dirty="0">
                <a:solidFill>
                  <a:srgbClr val="E35E3B"/>
                </a:solidFill>
                <a:latin typeface="DejaVu Sans"/>
                <a:cs typeface="DejaVu Sans"/>
              </a:rPr>
              <a:t>e</a:t>
            </a:r>
            <a:r>
              <a:rPr sz="3950" spc="20" dirty="0">
                <a:solidFill>
                  <a:srgbClr val="E35E3B"/>
                </a:solidFill>
                <a:latin typeface="DejaVu Sans"/>
                <a:cs typeface="DejaVu Sans"/>
              </a:rPr>
              <a:t> </a:t>
            </a:r>
            <a:r>
              <a:rPr sz="3950" spc="10" dirty="0">
                <a:solidFill>
                  <a:srgbClr val="E35E3B"/>
                </a:solidFill>
                <a:latin typeface="DejaVu Sans"/>
                <a:cs typeface="DejaVu Sans"/>
              </a:rPr>
              <a:t>character</a:t>
            </a:r>
            <a:r>
              <a:rPr sz="3950" spc="15" dirty="0">
                <a:solidFill>
                  <a:srgbClr val="E35E3B"/>
                </a:solidFill>
                <a:latin typeface="DejaVu Sans"/>
                <a:cs typeface="DejaVu Sans"/>
              </a:rPr>
              <a:t> </a:t>
            </a:r>
            <a:r>
              <a:rPr sz="3950" spc="10" dirty="0">
                <a:solidFill>
                  <a:srgbClr val="E35E3B"/>
                </a:solidFill>
                <a:latin typeface="DejaVu Sans"/>
                <a:cs typeface="DejaVu Sans"/>
              </a:rPr>
              <a:t>th</a:t>
            </a:r>
            <a:r>
              <a:rPr sz="3950" spc="5" dirty="0">
                <a:solidFill>
                  <a:srgbClr val="E35E3B"/>
                </a:solidFill>
                <a:latin typeface="DejaVu Sans"/>
                <a:cs typeface="DejaVu Sans"/>
              </a:rPr>
              <a:t>e</a:t>
            </a:r>
            <a:r>
              <a:rPr sz="3950" spc="15" dirty="0">
                <a:solidFill>
                  <a:srgbClr val="E35E3B"/>
                </a:solidFill>
                <a:latin typeface="DejaVu Sans"/>
                <a:cs typeface="DejaVu Sans"/>
              </a:rPr>
              <a:t>o</a:t>
            </a:r>
            <a:r>
              <a:rPr sz="3950" spc="20" dirty="0">
                <a:solidFill>
                  <a:srgbClr val="E35E3B"/>
                </a:solidFill>
                <a:latin typeface="DejaVu Sans"/>
                <a:cs typeface="DejaVu Sans"/>
              </a:rPr>
              <a:t>r</a:t>
            </a:r>
            <a:r>
              <a:rPr sz="3950" spc="65" dirty="0">
                <a:solidFill>
                  <a:srgbClr val="E35E3B"/>
                </a:solidFill>
                <a:latin typeface="DejaVu Sans"/>
                <a:cs typeface="DejaVu Sans"/>
              </a:rPr>
              <a:t>y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.</a:t>
            </a:r>
            <a:endParaRPr sz="395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7910" y="1724660"/>
            <a:ext cx="9596120" cy="1375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057910" y="2448560"/>
            <a:ext cx="7329170" cy="13754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57910" y="3181350"/>
            <a:ext cx="8309609" cy="13754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42719" y="1916429"/>
            <a:ext cx="10078720" cy="22180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25"/>
              </a:spcBef>
            </a:pPr>
            <a:r>
              <a:rPr sz="4800" b="0" spc="-85" dirty="0">
                <a:solidFill>
                  <a:srgbClr val="000000"/>
                </a:solidFill>
                <a:latin typeface="DejaVu Sans"/>
                <a:cs typeface="DejaVu Sans"/>
              </a:rPr>
              <a:t>ALTITUDE </a:t>
            </a:r>
            <a:r>
              <a:rPr sz="4800" b="0" spc="5" dirty="0">
                <a:solidFill>
                  <a:srgbClr val="000000"/>
                </a:solidFill>
                <a:latin typeface="DejaVu Sans"/>
                <a:cs typeface="DejaVu Sans"/>
              </a:rPr>
              <a:t>+ </a:t>
            </a:r>
            <a:r>
              <a:rPr sz="4800" b="0" spc="-65" dirty="0">
                <a:solidFill>
                  <a:srgbClr val="000000"/>
                </a:solidFill>
                <a:latin typeface="DejaVu Sans"/>
                <a:cs typeface="DejaVu Sans"/>
              </a:rPr>
              <a:t>ATTITUDE </a:t>
            </a:r>
            <a:r>
              <a:rPr sz="4800" b="0" spc="5" dirty="0">
                <a:solidFill>
                  <a:srgbClr val="000000"/>
                </a:solidFill>
                <a:latin typeface="DejaVu Sans"/>
                <a:cs typeface="DejaVu Sans"/>
              </a:rPr>
              <a:t>x </a:t>
            </a:r>
            <a:r>
              <a:rPr sz="4800" b="0" dirty="0">
                <a:solidFill>
                  <a:srgbClr val="000000"/>
                </a:solidFill>
                <a:latin typeface="DejaVu Sans"/>
                <a:cs typeface="DejaVu Sans"/>
              </a:rPr>
              <a:t>HABIT </a:t>
            </a:r>
            <a:r>
              <a:rPr sz="4800" b="0" spc="5" dirty="0">
                <a:solidFill>
                  <a:srgbClr val="000000"/>
                </a:solidFill>
                <a:latin typeface="DejaVu Sans"/>
                <a:cs typeface="DejaVu Sans"/>
              </a:rPr>
              <a:t>=  </a:t>
            </a:r>
            <a:r>
              <a:rPr sz="4800" b="0" spc="-30" dirty="0">
                <a:solidFill>
                  <a:srgbClr val="000000"/>
                </a:solidFill>
                <a:latin typeface="DejaVu Sans"/>
                <a:cs typeface="DejaVu Sans"/>
              </a:rPr>
              <a:t>CHARACTER </a:t>
            </a:r>
            <a:r>
              <a:rPr sz="4800" b="0" spc="-45" dirty="0">
                <a:solidFill>
                  <a:srgbClr val="000000"/>
                </a:solidFill>
                <a:latin typeface="DejaVu Sans"/>
                <a:cs typeface="DejaVu Sans"/>
              </a:rPr>
              <a:t>THEORY/  </a:t>
            </a:r>
            <a:r>
              <a:rPr sz="4800" b="0" spc="-30" dirty="0">
                <a:solidFill>
                  <a:srgbClr val="000000"/>
                </a:solidFill>
                <a:latin typeface="DejaVu Sans"/>
                <a:cs typeface="DejaVu Sans"/>
              </a:rPr>
              <a:t>CHARACTER </a:t>
            </a:r>
            <a:r>
              <a:rPr sz="4800" b="0" dirty="0">
                <a:solidFill>
                  <a:srgbClr val="000000"/>
                </a:solidFill>
                <a:latin typeface="DejaVu Sans"/>
                <a:cs typeface="DejaVu Sans"/>
              </a:rPr>
              <a:t>DNA</a:t>
            </a:r>
            <a:r>
              <a:rPr sz="4800" b="0" spc="10" dirty="0">
                <a:solidFill>
                  <a:srgbClr val="000000"/>
                </a:solidFill>
                <a:latin typeface="DejaVu Sans"/>
                <a:cs typeface="DejaVu Sans"/>
              </a:rPr>
              <a:t> </a:t>
            </a:r>
            <a:r>
              <a:rPr sz="4800" b="0" dirty="0">
                <a:solidFill>
                  <a:srgbClr val="000000"/>
                </a:solidFill>
                <a:latin typeface="DejaVu Sans"/>
                <a:cs typeface="DejaVu Sans"/>
              </a:rPr>
              <a:t>MODEL</a:t>
            </a:r>
            <a:endParaRPr sz="48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8379" y="3389629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0259" y="400050"/>
            <a:ext cx="2691129" cy="1518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219200" y="1333500"/>
            <a:ext cx="1870710" cy="147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45869" y="1388744"/>
            <a:ext cx="1781810" cy="0"/>
          </a:xfrm>
          <a:custGeom>
            <a:avLst/>
            <a:gdLst/>
            <a:ahLst/>
            <a:cxnLst/>
            <a:rect l="l" t="t" r="r" b="b"/>
            <a:pathLst>
              <a:path w="1781810">
                <a:moveTo>
                  <a:pt x="0" y="0"/>
                </a:moveTo>
                <a:lnTo>
                  <a:pt x="1781810" y="0"/>
                </a:lnTo>
              </a:path>
            </a:pathLst>
          </a:custGeom>
          <a:ln w="5715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234439" y="596900"/>
            <a:ext cx="2172970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b="1" dirty="0">
                <a:solidFill>
                  <a:srgbClr val="EAEAEA"/>
                </a:solidFill>
                <a:latin typeface="DejaVu Sans"/>
                <a:cs typeface="DejaVu Sans"/>
              </a:rPr>
              <a:t>Alia</a:t>
            </a:r>
            <a:r>
              <a:rPr sz="5400" b="1" spc="-15" dirty="0">
                <a:solidFill>
                  <a:srgbClr val="EAEAEA"/>
                </a:solidFill>
                <a:latin typeface="DejaVu Sans"/>
                <a:cs typeface="DejaVu Sans"/>
              </a:rPr>
              <a:t>s</a:t>
            </a:r>
            <a:r>
              <a:rPr sz="5400" b="1" dirty="0">
                <a:solidFill>
                  <a:srgbClr val="EAEAEA"/>
                </a:solidFill>
                <a:latin typeface="DejaVu Sans"/>
                <a:cs typeface="DejaVu Sans"/>
              </a:rPr>
              <a:t>: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4439" y="2237739"/>
            <a:ext cx="8376920" cy="2499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00">
              <a:lnSpc>
                <a:spcPct val="100200"/>
              </a:lnSpc>
              <a:spcBef>
                <a:spcPts val="95"/>
              </a:spcBef>
            </a:pPr>
            <a:r>
              <a:rPr sz="5400" spc="-25" dirty="0">
                <a:solidFill>
                  <a:srgbClr val="EAEAEA"/>
                </a:solidFill>
                <a:latin typeface="DejaVu Sans"/>
                <a:cs typeface="DejaVu Sans"/>
              </a:rPr>
              <a:t>refers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to false </a:t>
            </a:r>
            <a:r>
              <a:rPr sz="5400" spc="-5" dirty="0">
                <a:solidFill>
                  <a:srgbClr val="EAEAEA"/>
                </a:solidFill>
                <a:latin typeface="DejaVu Sans"/>
                <a:cs typeface="DejaVu Sans"/>
              </a:rPr>
              <a:t>and 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assumed identity </a:t>
            </a:r>
            <a:r>
              <a:rPr sz="5400" spc="5" dirty="0">
                <a:solidFill>
                  <a:srgbClr val="EAEAEA"/>
                </a:solidFill>
                <a:latin typeface="DejaVu Sans"/>
                <a:cs typeface="DejaVu Sans"/>
              </a:rPr>
              <a:t>due</a:t>
            </a:r>
            <a:r>
              <a:rPr sz="5400" spc="-10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5400" dirty="0">
                <a:solidFill>
                  <a:srgbClr val="EAEAEA"/>
                </a:solidFill>
                <a:latin typeface="DejaVu Sans"/>
                <a:cs typeface="DejaVu Sans"/>
              </a:rPr>
              <a:t>to  </a:t>
            </a:r>
            <a:r>
              <a:rPr sz="5400" spc="-65" dirty="0">
                <a:solidFill>
                  <a:srgbClr val="EAEAEA"/>
                </a:solidFill>
                <a:latin typeface="DejaVu Sans"/>
                <a:cs typeface="DejaVu Sans"/>
              </a:rPr>
              <a:t>criminology.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 rot="10800000">
            <a:off x="8520205" y="4320347"/>
            <a:ext cx="70687" cy="67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3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4439" y="1883410"/>
            <a:ext cx="498792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u="heavy" spc="10" dirty="0">
                <a:uFill>
                  <a:solidFill>
                    <a:srgbClr val="EAEAEA"/>
                  </a:solidFill>
                </a:uFill>
              </a:rPr>
              <a:t>I</a:t>
            </a:r>
            <a:r>
              <a:rPr sz="3950" u="heavy" spc="15" dirty="0">
                <a:uFill>
                  <a:solidFill>
                    <a:srgbClr val="EAEAEA"/>
                  </a:solidFill>
                </a:uFill>
              </a:rPr>
              <a:t>n</a:t>
            </a:r>
            <a:r>
              <a:rPr sz="3950" u="heavy" spc="25" dirty="0">
                <a:uFill>
                  <a:solidFill>
                    <a:srgbClr val="EAEAEA"/>
                  </a:solidFill>
                </a:uFill>
              </a:rPr>
              <a:t>d</a:t>
            </a:r>
            <a:r>
              <a:rPr sz="3950" u="heavy" spc="10" dirty="0">
                <a:uFill>
                  <a:solidFill>
                    <a:srgbClr val="EAEAEA"/>
                  </a:solidFill>
                </a:uFill>
              </a:rPr>
              <a:t>ivi</a:t>
            </a:r>
            <a:r>
              <a:rPr sz="3950" u="heavy" spc="15" dirty="0">
                <a:uFill>
                  <a:solidFill>
                    <a:srgbClr val="EAEAEA"/>
                  </a:solidFill>
                </a:uFill>
              </a:rPr>
              <a:t>du</a:t>
            </a:r>
            <a:r>
              <a:rPr sz="3950" u="heavy" spc="10" dirty="0">
                <a:uFill>
                  <a:solidFill>
                    <a:srgbClr val="EAEAEA"/>
                  </a:solidFill>
                </a:uFill>
              </a:rPr>
              <a:t>alis</a:t>
            </a:r>
            <a:r>
              <a:rPr sz="3950" u="heavy" spc="15" dirty="0">
                <a:uFill>
                  <a:solidFill>
                    <a:srgbClr val="EAEAEA"/>
                  </a:solidFill>
                </a:uFill>
              </a:rPr>
              <a:t>atio</a:t>
            </a:r>
            <a:r>
              <a:rPr sz="3950" spc="15" dirty="0"/>
              <a:t>n:</a:t>
            </a:r>
            <a:endParaRPr sz="395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78229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20"/>
              </a:spcBef>
            </a:pPr>
            <a:r>
              <a:rPr sz="4000" spc="-10" dirty="0"/>
              <a:t>it </a:t>
            </a:r>
            <a:r>
              <a:rPr sz="4000" spc="-30" dirty="0"/>
              <a:t>refers </a:t>
            </a:r>
            <a:r>
              <a:rPr sz="4000" spc="-10" dirty="0"/>
              <a:t>to </a:t>
            </a:r>
            <a:r>
              <a:rPr sz="4000" spc="-15" dirty="0"/>
              <a:t>distinguishing </a:t>
            </a:r>
            <a:r>
              <a:rPr sz="4000" spc="-20" dirty="0"/>
              <a:t>or  </a:t>
            </a:r>
            <a:r>
              <a:rPr sz="3950" spc="10" dirty="0"/>
              <a:t>identification of an individual within </a:t>
            </a:r>
            <a:r>
              <a:rPr sz="3950" spc="15" dirty="0"/>
              <a:t>a  </a:t>
            </a:r>
            <a:r>
              <a:rPr sz="3950" spc="-5" dirty="0"/>
              <a:t>group </a:t>
            </a:r>
            <a:r>
              <a:rPr sz="3950" spc="15" dirty="0"/>
              <a:t>or </a:t>
            </a:r>
            <a:r>
              <a:rPr sz="3950" spc="10" dirty="0"/>
              <a:t>species </a:t>
            </a:r>
            <a:r>
              <a:rPr sz="3950" dirty="0"/>
              <a:t>through</a:t>
            </a:r>
            <a:r>
              <a:rPr sz="3950" spc="15" dirty="0"/>
              <a:t> </a:t>
            </a:r>
            <a:r>
              <a:rPr sz="3950" spc="10" dirty="0"/>
              <a:t>unique</a:t>
            </a:r>
            <a:endParaRPr sz="3950" dirty="0"/>
          </a:p>
        </p:txBody>
      </p:sp>
      <p:sp>
        <p:nvSpPr>
          <p:cNvPr id="4" name="object 4"/>
          <p:cNvSpPr txBox="1"/>
          <p:nvPr/>
        </p:nvSpPr>
        <p:spPr>
          <a:xfrm>
            <a:off x="1234439" y="4933950"/>
            <a:ext cx="8246745" cy="6337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peculiarities and</a:t>
            </a:r>
            <a:r>
              <a:rPr sz="4000" spc="1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characteristics.</a:t>
            </a:r>
            <a:endParaRPr sz="400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98709" y="4986020"/>
            <a:ext cx="98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18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23489" y="1913889"/>
            <a:ext cx="6805929" cy="1527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23489" y="2743200"/>
            <a:ext cx="8139429" cy="1527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2523489" y="3562350"/>
            <a:ext cx="4156710" cy="15278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48939" y="2118359"/>
            <a:ext cx="7567295" cy="2501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0"/>
              </a:spcBef>
            </a:pPr>
            <a:r>
              <a:rPr sz="5400" b="0" i="1" dirty="0">
                <a:latin typeface="DejaVu Sans"/>
                <a:cs typeface="DejaVu Sans"/>
              </a:rPr>
              <a:t>I THANK </a:t>
            </a:r>
            <a:r>
              <a:rPr sz="5400" b="0" i="1" spc="-35" dirty="0">
                <a:latin typeface="DejaVu Sans"/>
                <a:cs typeface="DejaVu Sans"/>
              </a:rPr>
              <a:t>YOU </a:t>
            </a:r>
            <a:r>
              <a:rPr sz="5400" b="0" i="1" dirty="0">
                <a:latin typeface="DejaVu Sans"/>
                <a:cs typeface="DejaVu Sans"/>
              </a:rPr>
              <a:t>FOR  </a:t>
            </a:r>
            <a:r>
              <a:rPr sz="5400" b="0" i="1" spc="-25" dirty="0">
                <a:latin typeface="DejaVu Sans"/>
                <a:cs typeface="DejaVu Sans"/>
              </a:rPr>
              <a:t>YOUR </a:t>
            </a:r>
            <a:r>
              <a:rPr sz="5400" b="0" i="1" spc="-45" dirty="0">
                <a:latin typeface="DejaVu Sans"/>
                <a:cs typeface="DejaVu Sans"/>
              </a:rPr>
              <a:t>VALUABLE </a:t>
            </a:r>
            <a:r>
              <a:rPr sz="5400" b="0" i="1" spc="-5" dirty="0">
                <a:latin typeface="DejaVu Sans"/>
                <a:cs typeface="DejaVu Sans"/>
              </a:rPr>
              <a:t>TIME  </a:t>
            </a:r>
            <a:r>
              <a:rPr sz="5400" b="0" i="1" dirty="0">
                <a:latin typeface="DejaVu Sans"/>
                <a:cs typeface="DejaVu Sans"/>
              </a:rPr>
              <a:t>TO</a:t>
            </a:r>
            <a:r>
              <a:rPr sz="5400" b="0" i="1" spc="-25" dirty="0">
                <a:latin typeface="DejaVu Sans"/>
                <a:cs typeface="DejaVu Sans"/>
              </a:rPr>
              <a:t> </a:t>
            </a:r>
            <a:r>
              <a:rPr sz="5400" b="0" i="1" dirty="0">
                <a:latin typeface="DejaVu Sans"/>
                <a:cs typeface="DejaVu Sans"/>
              </a:rPr>
              <a:t>LISTEN.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 rot="10800000">
            <a:off x="9852173" y="5610862"/>
            <a:ext cx="69479" cy="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28742" y="2731770"/>
            <a:ext cx="3825240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b="0" i="1" spc="-40" dirty="0">
                <a:latin typeface="DejaVu Sans"/>
                <a:cs typeface="DejaVu Sans"/>
              </a:rPr>
              <a:t>BLESS</a:t>
            </a:r>
            <a:r>
              <a:rPr sz="5400" b="0" i="1" spc="-95" dirty="0">
                <a:latin typeface="DejaVu Sans"/>
                <a:cs typeface="DejaVu Sans"/>
              </a:rPr>
              <a:t> </a:t>
            </a:r>
            <a:r>
              <a:rPr sz="5400" b="0" i="1" spc="-35" dirty="0">
                <a:latin typeface="DejaVu Sans"/>
                <a:cs typeface="DejaVu Sans"/>
              </a:rPr>
              <a:t>YOU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11220" y="2731770"/>
            <a:ext cx="1675764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i="1" dirty="0">
                <a:solidFill>
                  <a:srgbClr val="EAEAEA"/>
                </a:solidFill>
                <a:latin typeface="DejaVu Sans"/>
                <a:cs typeface="DejaVu Sans"/>
              </a:rPr>
              <a:t>GO</a:t>
            </a:r>
            <a:r>
              <a:rPr sz="5400" i="1" spc="-185" dirty="0">
                <a:solidFill>
                  <a:srgbClr val="EAEAEA"/>
                </a:solidFill>
                <a:latin typeface="DejaVu Sans"/>
                <a:cs typeface="DejaVu Sans"/>
              </a:rPr>
              <a:t>D</a:t>
            </a:r>
            <a:r>
              <a:rPr sz="2700" baseline="78703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2700" baseline="78703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0391140" y="0"/>
            <a:ext cx="775970" cy="1214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439400" y="469900"/>
            <a:ext cx="685800" cy="673100"/>
          </a:xfrm>
          <a:custGeom>
            <a:avLst/>
            <a:gdLst/>
            <a:ahLst/>
            <a:cxnLst/>
            <a:rect l="l" t="t" r="r" b="b"/>
            <a:pathLst>
              <a:path w="685800" h="673100">
                <a:moveTo>
                  <a:pt x="0" y="673100"/>
                </a:moveTo>
                <a:lnTo>
                  <a:pt x="685800" y="673100"/>
                </a:lnTo>
                <a:lnTo>
                  <a:pt x="685800" y="0"/>
                </a:lnTo>
                <a:lnTo>
                  <a:pt x="0" y="0"/>
                </a:lnTo>
                <a:lnTo>
                  <a:pt x="0" y="673100"/>
                </a:lnTo>
                <a:close/>
              </a:path>
            </a:pathLst>
          </a:custGeom>
          <a:solidFill>
            <a:srgbClr val="B210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68567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1019790" y="466090"/>
            <a:ext cx="695960" cy="5925820"/>
          </a:xfrm>
          <a:custGeom>
            <a:avLst/>
            <a:gdLst/>
            <a:ahLst/>
            <a:cxnLst/>
            <a:rect l="l" t="t" r="r" b="b"/>
            <a:pathLst>
              <a:path w="695959" h="5925820">
                <a:moveTo>
                  <a:pt x="0" y="5925820"/>
                </a:moveTo>
                <a:lnTo>
                  <a:pt x="695959" y="5925820"/>
                </a:lnTo>
                <a:lnTo>
                  <a:pt x="695959" y="0"/>
                </a:lnTo>
                <a:lnTo>
                  <a:pt x="0" y="0"/>
                </a:lnTo>
                <a:lnTo>
                  <a:pt x="0" y="5925820"/>
                </a:lnTo>
                <a:close/>
              </a:path>
            </a:pathLst>
          </a:custGeom>
          <a:solidFill>
            <a:srgbClr val="B210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0" y="6381750"/>
            <a:ext cx="12192000" cy="476250"/>
          </a:xfrm>
          <a:custGeom>
            <a:avLst/>
            <a:gdLst/>
            <a:ahLst/>
            <a:cxnLst/>
            <a:rect l="l" t="t" r="r" b="b"/>
            <a:pathLst>
              <a:path w="12192000" h="476250">
                <a:moveTo>
                  <a:pt x="0" y="476250"/>
                </a:moveTo>
                <a:lnTo>
                  <a:pt x="12192000" y="476250"/>
                </a:lnTo>
                <a:lnTo>
                  <a:pt x="12192000" y="0"/>
                </a:lnTo>
                <a:lnTo>
                  <a:pt x="0" y="0"/>
                </a:lnTo>
                <a:lnTo>
                  <a:pt x="0" y="476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0" y="469900"/>
            <a:ext cx="476250" cy="5911850"/>
          </a:xfrm>
          <a:custGeom>
            <a:avLst/>
            <a:gdLst/>
            <a:ahLst/>
            <a:cxnLst/>
            <a:rect l="l" t="t" r="r" b="b"/>
            <a:pathLst>
              <a:path w="476250" h="5911850">
                <a:moveTo>
                  <a:pt x="0" y="5911850"/>
                </a:moveTo>
                <a:lnTo>
                  <a:pt x="476250" y="5911850"/>
                </a:lnTo>
                <a:lnTo>
                  <a:pt x="476250" y="0"/>
                </a:lnTo>
                <a:lnTo>
                  <a:pt x="0" y="0"/>
                </a:lnTo>
                <a:lnTo>
                  <a:pt x="0" y="5911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12192000" cy="469900"/>
          </a:xfrm>
          <a:custGeom>
            <a:avLst/>
            <a:gdLst/>
            <a:ahLst/>
            <a:cxnLst/>
            <a:rect l="l" t="t" r="r" b="b"/>
            <a:pathLst>
              <a:path w="12192000" h="469900">
                <a:moveTo>
                  <a:pt x="0" y="469900"/>
                </a:moveTo>
                <a:lnTo>
                  <a:pt x="12192000" y="469900"/>
                </a:lnTo>
                <a:lnTo>
                  <a:pt x="12192000" y="0"/>
                </a:lnTo>
                <a:lnTo>
                  <a:pt x="0" y="0"/>
                </a:lnTo>
                <a:lnTo>
                  <a:pt x="0" y="469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1709400" y="469900"/>
            <a:ext cx="482600" cy="5911850"/>
          </a:xfrm>
          <a:custGeom>
            <a:avLst/>
            <a:gdLst/>
            <a:ahLst/>
            <a:cxnLst/>
            <a:rect l="l" t="t" r="r" b="b"/>
            <a:pathLst>
              <a:path w="482600" h="5911850">
                <a:moveTo>
                  <a:pt x="482600" y="0"/>
                </a:moveTo>
                <a:lnTo>
                  <a:pt x="0" y="0"/>
                </a:lnTo>
                <a:lnTo>
                  <a:pt x="0" y="5911850"/>
                </a:lnTo>
                <a:lnTo>
                  <a:pt x="482600" y="5911850"/>
                </a:lnTo>
                <a:lnTo>
                  <a:pt x="482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3839209" y="2999739"/>
            <a:ext cx="3823970" cy="1473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3865879" y="3054985"/>
            <a:ext cx="3735070" cy="0"/>
          </a:xfrm>
          <a:custGeom>
            <a:avLst/>
            <a:gdLst/>
            <a:ahLst/>
            <a:cxnLst/>
            <a:rect l="l" t="t" r="r" b="b"/>
            <a:pathLst>
              <a:path w="3735070">
                <a:moveTo>
                  <a:pt x="0" y="0"/>
                </a:moveTo>
                <a:lnTo>
                  <a:pt x="3735070" y="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3429000" y="2066289"/>
            <a:ext cx="4842509" cy="15189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228850" y="2885439"/>
            <a:ext cx="7043420" cy="15189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END OF</a:t>
            </a:r>
            <a:r>
              <a:rPr spc="-100" dirty="0"/>
              <a:t> </a:t>
            </a:r>
            <a:r>
              <a:rPr dirty="0"/>
              <a:t>THE</a:t>
            </a:r>
          </a:p>
        </p:txBody>
      </p:sp>
      <p:sp>
        <p:nvSpPr>
          <p:cNvPr id="16" name="object 16"/>
          <p:cNvSpPr/>
          <p:nvPr/>
        </p:nvSpPr>
        <p:spPr>
          <a:xfrm>
            <a:off x="2639060" y="3818890"/>
            <a:ext cx="6224270" cy="1473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665729" y="3874134"/>
            <a:ext cx="6135370" cy="0"/>
          </a:xfrm>
          <a:custGeom>
            <a:avLst/>
            <a:gdLst/>
            <a:ahLst/>
            <a:cxnLst/>
            <a:rect l="l" t="t" r="r" b="b"/>
            <a:pathLst>
              <a:path w="6135370">
                <a:moveTo>
                  <a:pt x="0" y="0"/>
                </a:moveTo>
                <a:lnTo>
                  <a:pt x="6135370" y="0"/>
                </a:lnTo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2655570" y="3086100"/>
            <a:ext cx="7665084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b="1" i="1" spc="-55" dirty="0">
                <a:solidFill>
                  <a:srgbClr val="FFFFFF"/>
                </a:solidFill>
                <a:latin typeface="DejaVu Sans"/>
                <a:cs typeface="DejaVu Sans"/>
              </a:rPr>
              <a:t>PRESENTATION…..!!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5950" y="4136390"/>
            <a:ext cx="89535" cy="266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50" spc="5" dirty="0">
                <a:solidFill>
                  <a:srgbClr val="FFFFFF"/>
                </a:solidFill>
                <a:latin typeface="DejaVu Sans"/>
                <a:cs typeface="DejaVu Sans"/>
              </a:rPr>
              <a:t>.</a:t>
            </a:r>
            <a:endParaRPr sz="155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4439" y="2044700"/>
            <a:ext cx="4530090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u="heavy" dirty="0">
                <a:solidFill>
                  <a:srgbClr val="EAEAEA"/>
                </a:solidFill>
                <a:uFill>
                  <a:solidFill>
                    <a:srgbClr val="EAEAEA"/>
                  </a:solidFill>
                </a:uFill>
                <a:latin typeface="DejaVu Sans"/>
                <a:cs typeface="DejaVu Sans"/>
              </a:rPr>
              <a:t>Identification</a:t>
            </a:r>
            <a:endParaRPr sz="540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4439" y="3702050"/>
            <a:ext cx="8914765" cy="185547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20"/>
              </a:spcBef>
            </a:pP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is 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the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collective aspect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of 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the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distinctive characteristics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by which  a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subject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is</a:t>
            </a:r>
            <a:r>
              <a:rPr sz="3950" spc="-2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recognised.</a:t>
            </a:r>
            <a:endParaRPr sz="3950" dirty="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5860" y="5593079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2047239"/>
            <a:ext cx="9215120" cy="16903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62000" y="2961639"/>
            <a:ext cx="8453120" cy="1690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6070" marR="5080">
              <a:lnSpc>
                <a:spcPct val="100000"/>
              </a:lnSpc>
              <a:spcBef>
                <a:spcPts val="110"/>
              </a:spcBef>
            </a:pPr>
            <a:r>
              <a:rPr dirty="0"/>
              <a:t>CHARACTER </a:t>
            </a:r>
            <a:r>
              <a:rPr spc="-55" dirty="0"/>
              <a:t>THEORY </a:t>
            </a:r>
            <a:r>
              <a:rPr dirty="0"/>
              <a:t>/  CHARACTER</a:t>
            </a:r>
            <a:r>
              <a:rPr spc="-20" dirty="0"/>
              <a:t> </a:t>
            </a:r>
            <a:r>
              <a:rPr dirty="0"/>
              <a:t>MODEL.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734550" y="4790439"/>
            <a:ext cx="46990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51889" y="609600"/>
            <a:ext cx="9886950" cy="5666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0259" y="618490"/>
            <a:ext cx="5652770" cy="1518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219200" y="1551939"/>
            <a:ext cx="4833620" cy="147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45869" y="1610994"/>
            <a:ext cx="4744720" cy="0"/>
          </a:xfrm>
          <a:custGeom>
            <a:avLst/>
            <a:gdLst/>
            <a:ahLst/>
            <a:cxnLst/>
            <a:rect l="l" t="t" r="r" b="b"/>
            <a:pathLst>
              <a:path w="4744720">
                <a:moveTo>
                  <a:pt x="0" y="0"/>
                </a:moveTo>
                <a:lnTo>
                  <a:pt x="4744720" y="0"/>
                </a:lnTo>
              </a:path>
            </a:pathLst>
          </a:custGeom>
          <a:ln w="5715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34439" y="819150"/>
            <a:ext cx="5676900" cy="850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400" spc="5" dirty="0"/>
              <a:t>1</a:t>
            </a:r>
            <a:r>
              <a:rPr sz="5400" dirty="0"/>
              <a:t>.CHA</a:t>
            </a:r>
            <a:r>
              <a:rPr sz="5400" spc="-10" dirty="0"/>
              <a:t>R</a:t>
            </a:r>
            <a:r>
              <a:rPr sz="5400" dirty="0"/>
              <a:t>AC</a:t>
            </a:r>
            <a:r>
              <a:rPr sz="5400" spc="5" dirty="0"/>
              <a:t>T</a:t>
            </a:r>
            <a:r>
              <a:rPr sz="5400" spc="-5" dirty="0"/>
              <a:t>E</a:t>
            </a:r>
            <a:r>
              <a:rPr sz="5400" dirty="0"/>
              <a:t>R: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54024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dirty="0"/>
              <a:t>It </a:t>
            </a:r>
            <a:r>
              <a:rPr spc="-25" dirty="0"/>
              <a:t>refers </a:t>
            </a:r>
            <a:r>
              <a:rPr spc="5" dirty="0"/>
              <a:t>to </a:t>
            </a:r>
            <a:r>
              <a:rPr dirty="0"/>
              <a:t>the </a:t>
            </a:r>
            <a:r>
              <a:rPr spc="-5" dirty="0"/>
              <a:t>men’s </a:t>
            </a:r>
            <a:r>
              <a:rPr spc="-40" dirty="0"/>
              <a:t>rea  </a:t>
            </a:r>
            <a:r>
              <a:rPr spc="5" dirty="0"/>
              <a:t>and </a:t>
            </a:r>
            <a:r>
              <a:rPr dirty="0"/>
              <a:t>moral </a:t>
            </a:r>
            <a:r>
              <a:rPr spc="-5" dirty="0"/>
              <a:t>being</a:t>
            </a:r>
            <a:r>
              <a:rPr spc="-80" dirty="0"/>
              <a:t> </a:t>
            </a:r>
            <a:r>
              <a:rPr spc="-5" dirty="0"/>
              <a:t>distinctive  </a:t>
            </a:r>
            <a:r>
              <a:rPr spc="5" dirty="0"/>
              <a:t>to </a:t>
            </a:r>
            <a:r>
              <a:rPr dirty="0"/>
              <a:t>an</a:t>
            </a:r>
            <a:r>
              <a:rPr spc="-25" dirty="0"/>
              <a:t> </a:t>
            </a:r>
            <a:r>
              <a:rPr spc="-5" dirty="0"/>
              <a:t>individual.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004809" y="4787900"/>
            <a:ext cx="98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18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905510"/>
            <a:ext cx="11139170" cy="1375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590550" y="1742439"/>
            <a:ext cx="10406380" cy="147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21030" y="1800860"/>
            <a:ext cx="10316210" cy="0"/>
          </a:xfrm>
          <a:custGeom>
            <a:avLst/>
            <a:gdLst/>
            <a:ahLst/>
            <a:cxnLst/>
            <a:rect l="l" t="t" r="r" b="b"/>
            <a:pathLst>
              <a:path w="10316210">
                <a:moveTo>
                  <a:pt x="0" y="0"/>
                </a:moveTo>
                <a:lnTo>
                  <a:pt x="10316210" y="0"/>
                </a:lnTo>
              </a:path>
            </a:pathLst>
          </a:custGeom>
          <a:ln w="58420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609600" y="1094740"/>
            <a:ext cx="11459210" cy="5144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5" dirty="0">
                <a:solidFill>
                  <a:srgbClr val="EAEAEA"/>
                </a:solidFill>
                <a:latin typeface="DejaVu Sans"/>
                <a:cs typeface="DejaVu Sans"/>
              </a:rPr>
              <a:t>2.DEOXYRIBONUCLEIC </a:t>
            </a:r>
            <a:r>
              <a:rPr sz="4800" b="1" spc="-5" dirty="0">
                <a:solidFill>
                  <a:srgbClr val="EAEAEA"/>
                </a:solidFill>
                <a:latin typeface="DejaVu Sans"/>
                <a:cs typeface="DejaVu Sans"/>
              </a:rPr>
              <a:t>ACID</a:t>
            </a:r>
            <a:r>
              <a:rPr sz="4800" b="1" spc="-7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800" b="1" spc="-5" dirty="0">
                <a:solidFill>
                  <a:srgbClr val="EAEAEA"/>
                </a:solidFill>
                <a:latin typeface="DejaVu Sans"/>
                <a:cs typeface="DejaVu Sans"/>
              </a:rPr>
              <a:t>(DNA</a:t>
            </a:r>
            <a:endParaRPr sz="4800" dirty="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950" dirty="0">
              <a:latin typeface="Times New Roman"/>
              <a:cs typeface="Times New Roman"/>
            </a:endParaRPr>
          </a:p>
          <a:p>
            <a:pPr marL="12700" marR="673735">
              <a:lnSpc>
                <a:spcPct val="100000"/>
              </a:lnSpc>
            </a:pPr>
            <a:r>
              <a:rPr sz="4800" dirty="0">
                <a:solidFill>
                  <a:srgbClr val="EAEAEA"/>
                </a:solidFill>
                <a:latin typeface="DejaVu Sans"/>
                <a:cs typeface="DejaVu Sans"/>
              </a:rPr>
              <a:t>It </a:t>
            </a:r>
            <a:r>
              <a:rPr sz="4800" spc="-20" dirty="0">
                <a:solidFill>
                  <a:srgbClr val="EAEAEA"/>
                </a:solidFill>
                <a:latin typeface="DejaVu Sans"/>
                <a:cs typeface="DejaVu Sans"/>
              </a:rPr>
              <a:t>refers </a:t>
            </a:r>
            <a:r>
              <a:rPr sz="4800" dirty="0">
                <a:solidFill>
                  <a:srgbClr val="EAEAEA"/>
                </a:solidFill>
                <a:latin typeface="DejaVu Sans"/>
                <a:cs typeface="DejaVu Sans"/>
              </a:rPr>
              <a:t>to that fundamental,  essential and distinctive  </a:t>
            </a:r>
            <a:r>
              <a:rPr sz="4800" spc="-10" dirty="0">
                <a:solidFill>
                  <a:srgbClr val="EAEAEA"/>
                </a:solidFill>
                <a:latin typeface="DejaVu Sans"/>
                <a:cs typeface="DejaVu Sans"/>
              </a:rPr>
              <a:t>characteristics </a:t>
            </a:r>
            <a:r>
              <a:rPr sz="4800" spc="-5" dirty="0">
                <a:solidFill>
                  <a:srgbClr val="EAEAEA"/>
                </a:solidFill>
                <a:latin typeface="DejaVu Sans"/>
                <a:cs typeface="DejaVu Sans"/>
              </a:rPr>
              <a:t>embedded </a:t>
            </a:r>
            <a:r>
              <a:rPr sz="4800" dirty="0">
                <a:solidFill>
                  <a:srgbClr val="EAEAEA"/>
                </a:solidFill>
                <a:latin typeface="DejaVu Sans"/>
                <a:cs typeface="DejaVu Sans"/>
              </a:rPr>
              <a:t>in  </a:t>
            </a:r>
            <a:r>
              <a:rPr sz="4800" spc="-5" dirty="0">
                <a:solidFill>
                  <a:srgbClr val="EAEAEA"/>
                </a:solidFill>
                <a:latin typeface="DejaVu Sans"/>
                <a:cs typeface="DejaVu Sans"/>
              </a:rPr>
              <a:t>someone which is </a:t>
            </a:r>
            <a:r>
              <a:rPr sz="4800" spc="-10" dirty="0">
                <a:solidFill>
                  <a:srgbClr val="EAEAEA"/>
                </a:solidFill>
                <a:latin typeface="DejaVu Sans"/>
                <a:cs typeface="DejaVu Sans"/>
              </a:rPr>
              <a:t>unchangeable </a:t>
            </a:r>
            <a:r>
              <a:rPr sz="4800" dirty="0">
                <a:solidFill>
                  <a:srgbClr val="EAEAEA"/>
                </a:solidFill>
                <a:latin typeface="DejaVu Sans"/>
                <a:cs typeface="DejaVu Sans"/>
              </a:rPr>
              <a:t>or  </a:t>
            </a:r>
            <a:r>
              <a:rPr sz="4800" spc="-35" dirty="0">
                <a:solidFill>
                  <a:srgbClr val="EAEAEA"/>
                </a:solidFill>
                <a:latin typeface="DejaVu Sans"/>
                <a:cs typeface="DejaVu Sans"/>
              </a:rPr>
              <a:t>likely </a:t>
            </a:r>
            <a:r>
              <a:rPr sz="4800" dirty="0">
                <a:solidFill>
                  <a:srgbClr val="EAEAEA"/>
                </a:solidFill>
                <a:latin typeface="DejaVu Sans"/>
                <a:cs typeface="DejaVu Sans"/>
              </a:rPr>
              <a:t>not</a:t>
            </a:r>
            <a:r>
              <a:rPr sz="4800" spc="15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4800" spc="-5" dirty="0">
                <a:solidFill>
                  <a:srgbClr val="EAEAEA"/>
                </a:solidFill>
                <a:latin typeface="DejaVu Sans"/>
                <a:cs typeface="DejaVu Sans"/>
              </a:rPr>
              <a:t>changeable.</a:t>
            </a:r>
            <a:endParaRPr sz="48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 rot="10800000">
            <a:off x="9852173" y="5610862"/>
            <a:ext cx="69479" cy="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0"/>
              </a:lnSpc>
            </a:pPr>
            <a:r>
              <a:rPr sz="500" spc="5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endParaRPr sz="5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5640" y="928369"/>
            <a:ext cx="10307955" cy="55156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3950" spc="-10" dirty="0">
                <a:solidFill>
                  <a:srgbClr val="EAEAEA"/>
                </a:solidFill>
                <a:latin typeface="DejaVu Sans"/>
                <a:cs typeface="DejaVu Sans"/>
              </a:rPr>
              <a:t>Therefore,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Character Theory or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Character DNA states that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a </a:t>
            </a:r>
            <a:r>
              <a:rPr sz="4000" spc="-20" dirty="0">
                <a:solidFill>
                  <a:srgbClr val="EAEAEA"/>
                </a:solidFill>
                <a:latin typeface="DejaVu Sans"/>
                <a:cs typeface="DejaVu Sans"/>
              </a:rPr>
              <a:t>human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element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become what he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is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through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attitude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and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altitude being </a:t>
            </a:r>
            <a:r>
              <a:rPr sz="3950" spc="-10" dirty="0">
                <a:solidFill>
                  <a:srgbClr val="EAEAEA"/>
                </a:solidFill>
                <a:latin typeface="DejaVu Sans"/>
                <a:cs typeface="DejaVu Sans"/>
              </a:rPr>
              <a:t>reinforced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by 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habit and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this will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give </a:t>
            </a:r>
            <a:r>
              <a:rPr sz="4000" spc="-10" dirty="0">
                <a:solidFill>
                  <a:srgbClr val="EAEAEA"/>
                </a:solidFill>
                <a:latin typeface="DejaVu Sans"/>
                <a:cs typeface="DejaVu Sans"/>
              </a:rPr>
              <a:t>rise to </a:t>
            </a:r>
            <a:r>
              <a:rPr sz="4000" spc="-15" dirty="0">
                <a:solidFill>
                  <a:srgbClr val="EAEAEA"/>
                </a:solidFill>
                <a:latin typeface="DejaVu Sans"/>
                <a:cs typeface="DejaVu Sans"/>
              </a:rPr>
              <a:t>those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distinguished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and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distinctive unique  criminal attributes which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can be  </a:t>
            </a:r>
            <a:r>
              <a:rPr sz="3950" spc="-5" dirty="0">
                <a:solidFill>
                  <a:srgbClr val="EAEAEA"/>
                </a:solidFill>
                <a:latin typeface="DejaVu Sans"/>
                <a:cs typeface="DejaVu Sans"/>
              </a:rPr>
              <a:t>i</a:t>
            </a:r>
            <a:r>
              <a:rPr sz="3950" spc="20" dirty="0">
                <a:solidFill>
                  <a:srgbClr val="EAEAEA"/>
                </a:solidFill>
                <a:latin typeface="DejaVu Sans"/>
                <a:cs typeface="DejaVu Sans"/>
              </a:rPr>
              <a:t>d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nt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ifie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d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thou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gh mod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u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s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op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e</a:t>
            </a:r>
            <a:r>
              <a:rPr sz="3950" spc="20" dirty="0">
                <a:solidFill>
                  <a:srgbClr val="EAEAEA"/>
                </a:solidFill>
                <a:latin typeface="DejaVu Sans"/>
                <a:cs typeface="DejaVu Sans"/>
              </a:rPr>
              <a:t>r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an</a:t>
            </a:r>
            <a:r>
              <a:rPr sz="3950" spc="15" dirty="0">
                <a:solidFill>
                  <a:srgbClr val="EAEAEA"/>
                </a:solidFill>
                <a:latin typeface="DejaVu Sans"/>
                <a:cs typeface="DejaVu Sans"/>
              </a:rPr>
              <a:t>d</a:t>
            </a:r>
            <a:r>
              <a:rPr sz="3950" spc="-5" dirty="0">
                <a:solidFill>
                  <a:srgbClr val="EAEAEA"/>
                </a:solidFill>
                <a:latin typeface="DejaVu Sans"/>
                <a:cs typeface="DejaVu Sans"/>
              </a:rPr>
              <a:t>i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,</a:t>
            </a:r>
            <a:r>
              <a:rPr sz="3950" spc="20" dirty="0">
                <a:solidFill>
                  <a:srgbClr val="EAEAEA"/>
                </a:solidFill>
                <a:latin typeface="DejaVu Sans"/>
                <a:cs typeface="DejaVu Sans"/>
              </a:rPr>
              <a:t>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al</a:t>
            </a:r>
            <a:r>
              <a:rPr sz="3950" spc="-930" dirty="0">
                <a:solidFill>
                  <a:srgbClr val="EAEAEA"/>
                </a:solidFill>
                <a:latin typeface="DejaVu Sans"/>
                <a:cs typeface="DejaVu Sans"/>
              </a:rPr>
              <a:t>i</a:t>
            </a:r>
            <a:r>
              <a:rPr sz="750" spc="7" baseline="161111" dirty="0">
                <a:solidFill>
                  <a:srgbClr val="EE52A4"/>
                </a:solidFill>
                <a:latin typeface="DejaVu Sans"/>
                <a:cs typeface="DejaVu Sans"/>
              </a:rPr>
              <a:t>.</a:t>
            </a:r>
            <a:r>
              <a:rPr sz="750" baseline="161111" dirty="0">
                <a:solidFill>
                  <a:srgbClr val="EE52A4"/>
                </a:solidFill>
                <a:latin typeface="DejaVu Sans"/>
                <a:cs typeface="DejaVu Sans"/>
              </a:rPr>
              <a:t>    </a:t>
            </a:r>
            <a:r>
              <a:rPr sz="750" spc="-60" baseline="161111" dirty="0">
                <a:solidFill>
                  <a:srgbClr val="EE52A4"/>
                </a:solidFill>
                <a:latin typeface="DejaVu Sans"/>
                <a:cs typeface="DejaVu Sans"/>
              </a:rPr>
              <a:t> </a:t>
            </a:r>
            <a:r>
              <a:rPr sz="3950" dirty="0">
                <a:solidFill>
                  <a:srgbClr val="EAEAEA"/>
                </a:solidFill>
                <a:latin typeface="DejaVu Sans"/>
                <a:cs typeface="DejaVu Sans"/>
              </a:rPr>
              <a:t>as  </a:t>
            </a:r>
            <a:r>
              <a:rPr sz="3950" spc="10" dirty="0">
                <a:solidFill>
                  <a:srgbClr val="EAEAEA"/>
                </a:solidFill>
                <a:latin typeface="DejaVu Sans"/>
                <a:cs typeface="DejaVu Sans"/>
              </a:rPr>
              <a:t>and criminal </a:t>
            </a:r>
            <a:r>
              <a:rPr sz="3950" spc="5" dirty="0">
                <a:solidFill>
                  <a:srgbClr val="EAEAEA"/>
                </a:solidFill>
                <a:latin typeface="DejaVu Sans"/>
                <a:cs typeface="DejaVu Sans"/>
              </a:rPr>
              <a:t>behaviour/signature.</a:t>
            </a:r>
            <a:endParaRPr sz="395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726</Words>
  <Application>Microsoft Office PowerPoint</Application>
  <PresentationFormat>Custom</PresentationFormat>
  <Paragraphs>80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   Association of Certified Fraud Examiners 12th Annual African Conference and Exhibition.  THEME: EXPOSING THE FRAUDSTER WITHIN.  UNDERSTANDING HUMAN ELEMENTS                                                          CHARACTER THEORY / CHARACTER DNA MODEL                                BY LAST MAPURANGA (DIP ACC, MIPI, ACFE, TSCM) founder and senior partner of    </vt:lpstr>
      <vt:lpstr>Profiling A Fraudster Through  Individualisation Investigative  Technique(Character Theory).</vt:lpstr>
      <vt:lpstr>Individualisation:</vt:lpstr>
      <vt:lpstr>PowerPoint Presentation</vt:lpstr>
      <vt:lpstr>CHARACTER THEORY /  CHARACTER MODEL.</vt:lpstr>
      <vt:lpstr>PowerPoint Presentation</vt:lpstr>
      <vt:lpstr>1.CHARACTER:</vt:lpstr>
      <vt:lpstr>PowerPoint Presentation</vt:lpstr>
      <vt:lpstr>PowerPoint Presentation</vt:lpstr>
      <vt:lpstr>Character DNA/Character theory</vt:lpstr>
      <vt:lpstr>Altitude: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These are signs and symptoms, which</vt:lpstr>
      <vt:lpstr>PowerPoint Presentation</vt:lpstr>
      <vt:lpstr>Modus operandi</vt:lpstr>
      <vt:lpstr>PowerPoint Presentation</vt:lpstr>
      <vt:lpstr>For example, if a fraudster has a  character of stealing money below</vt:lpstr>
      <vt:lpstr>PowerPoint Presentation</vt:lpstr>
      <vt:lpstr>Example</vt:lpstr>
      <vt:lpstr>PowerPoint Presentation</vt:lpstr>
      <vt:lpstr>PowerPoint Presentation</vt:lpstr>
      <vt:lpstr>On the other hand there was also the issue  of the complex mental state involving his  beliefs that he is a par excellence Leader  who is able to increase company’s earing  per share. .</vt:lpstr>
      <vt:lpstr>PowerPoint Presentation</vt:lpstr>
      <vt:lpstr>ALTITUDE + ATTITUDE x HABIT =  CHARACTER THEORY/  CHARACTER DNA MODEL</vt:lpstr>
      <vt:lpstr>PowerPoint Presentation</vt:lpstr>
      <vt:lpstr>I THANK YOU FOR  YOUR VALUABLE TIME  TO LISTEN.</vt:lpstr>
      <vt:lpstr>BLESS YOU</vt:lpstr>
      <vt:lpstr>END OF THE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ANNUAL AFRICAN CONFERENCE AND EXHIBTION</dc:title>
  <dc:creator>mascom_tec</dc:creator>
  <cp:lastModifiedBy>Windows User</cp:lastModifiedBy>
  <cp:revision>4</cp:revision>
  <dcterms:created xsi:type="dcterms:W3CDTF">2019-10-13T14:23:09Z</dcterms:created>
  <dcterms:modified xsi:type="dcterms:W3CDTF">2019-10-14T15:06:49Z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2019-10-13T00:00:00Z</vt:filetime>
  </property>
  <property fmtid="{D5CDD505-2E9C-101B-9397-08002B2CF9AE}" pid="3" name="Creator">
    <vt:lpwstr>Draw</vt:lpwstr>
  </property>
  <property fmtid="{D5CDD505-2E9C-101B-9397-08002B2CF9AE}" pid="4" name="LastSaved">
    <vt:filetime>2019-10-13T00:00:00Z</vt:filetime>
  </property>
</Properties>
</file>